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 id="2147484861" r:id="rId2"/>
    <p:sldMasterId id="2147485644" r:id="rId3"/>
  </p:sldMasterIdLst>
  <p:notesMasterIdLst>
    <p:notesMasterId r:id="rId30"/>
  </p:notesMasterIdLst>
  <p:handoutMasterIdLst>
    <p:handoutMasterId r:id="rId31"/>
  </p:handoutMasterIdLst>
  <p:sldIdLst>
    <p:sldId id="891" r:id="rId4"/>
    <p:sldId id="967" r:id="rId5"/>
    <p:sldId id="964" r:id="rId6"/>
    <p:sldId id="810" r:id="rId7"/>
    <p:sldId id="935" r:id="rId8"/>
    <p:sldId id="796" r:id="rId9"/>
    <p:sldId id="933" r:id="rId10"/>
    <p:sldId id="934" r:id="rId11"/>
    <p:sldId id="940" r:id="rId12"/>
    <p:sldId id="936" r:id="rId13"/>
    <p:sldId id="942" r:id="rId14"/>
    <p:sldId id="943" r:id="rId15"/>
    <p:sldId id="945" r:id="rId16"/>
    <p:sldId id="946" r:id="rId17"/>
    <p:sldId id="937" r:id="rId18"/>
    <p:sldId id="948" r:id="rId19"/>
    <p:sldId id="949" r:id="rId20"/>
    <p:sldId id="950" r:id="rId21"/>
    <p:sldId id="938" r:id="rId22"/>
    <p:sldId id="951" r:id="rId23"/>
    <p:sldId id="965" r:id="rId24"/>
    <p:sldId id="939" r:id="rId25"/>
    <p:sldId id="963" r:id="rId26"/>
    <p:sldId id="962" r:id="rId27"/>
    <p:sldId id="958" r:id="rId28"/>
    <p:sldId id="966" r:id="rId29"/>
  </p:sldIdLst>
  <p:sldSz cx="9144000" cy="6858000" type="screen4x3"/>
  <p:notesSz cx="6797675" cy="9928225"/>
  <p:defaultTex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Раздел по умолчанию" id="{4A3F66C1-C1B8-4704-B5C5-50A834EC8BCE}">
          <p14:sldIdLst>
            <p14:sldId id="891"/>
            <p14:sldId id="967"/>
            <p14:sldId id="964"/>
            <p14:sldId id="810"/>
            <p14:sldId id="935"/>
            <p14:sldId id="796"/>
            <p14:sldId id="933"/>
            <p14:sldId id="934"/>
            <p14:sldId id="940"/>
            <p14:sldId id="936"/>
            <p14:sldId id="942"/>
            <p14:sldId id="943"/>
            <p14:sldId id="945"/>
            <p14:sldId id="946"/>
            <p14:sldId id="937"/>
            <p14:sldId id="948"/>
            <p14:sldId id="949"/>
            <p14:sldId id="950"/>
            <p14:sldId id="938"/>
            <p14:sldId id="951"/>
            <p14:sldId id="965"/>
            <p14:sldId id="939"/>
            <p14:sldId id="963"/>
            <p14:sldId id="962"/>
            <p14:sldId id="958"/>
            <p14:sldId id="9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пов Леонид Леонидович" initials="ПЛЛ" lastIdx="8" clrIdx="0">
    <p:extLst>
      <p:ext uri="{19B8F6BF-5375-455C-9EA6-DF929625EA0E}">
        <p15:presenceInfo xmlns:p15="http://schemas.microsoft.com/office/powerpoint/2012/main" userId="S-1-5-21-1935655697-606747145-839522115-7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7FCFD"/>
    <a:srgbClr val="CCFFFF"/>
    <a:srgbClr val="CC9900"/>
    <a:srgbClr val="FFE5E5"/>
    <a:srgbClr val="FFCC00"/>
    <a:srgbClr val="FFFF99"/>
    <a:srgbClr val="F60000"/>
    <a:srgbClr val="B2B2B2"/>
    <a:srgbClr val="E22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672" autoAdjust="0"/>
    <p:restoredTop sz="96305" autoAdjust="0"/>
  </p:normalViewPr>
  <p:slideViewPr>
    <p:cSldViewPr>
      <p:cViewPr varScale="1">
        <p:scale>
          <a:sx n="89" d="100"/>
          <a:sy n="89" d="100"/>
        </p:scale>
        <p:origin x="78" y="552"/>
      </p:cViewPr>
      <p:guideLst>
        <p:guide orient="horz" pos="2160"/>
        <p:guide pos="2880"/>
      </p:guideLst>
    </p:cSldViewPr>
  </p:slideViewPr>
  <p:notesTextViewPr>
    <p:cViewPr>
      <p:scale>
        <a:sx n="1" d="1"/>
        <a:sy n="1" d="1"/>
      </p:scale>
      <p:origin x="0" y="0"/>
    </p:cViewPr>
  </p:notesTextViewPr>
  <p:sorterViewPr>
    <p:cViewPr>
      <p:scale>
        <a:sx n="100" d="100"/>
        <a:sy n="100" d="100"/>
      </p:scale>
      <p:origin x="0" y="1590"/>
    </p:cViewPr>
  </p:sorterViewPr>
  <p:notesViewPr>
    <p:cSldViewPr>
      <p:cViewPr varScale="1">
        <p:scale>
          <a:sx n="79" d="100"/>
          <a:sy n="79" d="100"/>
        </p:scale>
        <p:origin x="3318" y="9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8195" name="Rectangle 3"/>
          <p:cNvSpPr>
            <a:spLocks noGrp="1" noChangeArrowheads="1"/>
          </p:cNvSpPr>
          <p:nvPr>
            <p:ph type="dt" sz="quarter" idx="1"/>
          </p:nvPr>
        </p:nvSpPr>
        <p:spPr bwMode="auto">
          <a:xfrm>
            <a:off x="3851275" y="0"/>
            <a:ext cx="2946400" cy="496888"/>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8196" name="Rectangle 4"/>
          <p:cNvSpPr>
            <a:spLocks noGrp="1" noChangeArrowheads="1"/>
          </p:cNvSpPr>
          <p:nvPr>
            <p:ph type="ftr" sz="quarter" idx="2"/>
          </p:nvPr>
        </p:nvSpPr>
        <p:spPr bwMode="auto">
          <a:xfrm>
            <a:off x="0" y="9431338"/>
            <a:ext cx="2946400" cy="496887"/>
          </a:xfrm>
          <a:prstGeom prst="rect">
            <a:avLst/>
          </a:prstGeom>
          <a:noFill/>
          <a:ln>
            <a:noFill/>
          </a:ln>
          <a:effectLst/>
          <a:extLst/>
        </p:spPr>
        <p:txBody>
          <a:bodyPr vert="horz" wrap="square" lIns="91436" tIns="45718" rIns="91436" bIns="45718" numCol="1" anchor="b"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8197" name="Rectangle 5"/>
          <p:cNvSpPr>
            <a:spLocks noGrp="1" noChangeArrowheads="1"/>
          </p:cNvSpPr>
          <p:nvPr>
            <p:ph type="sldNum" sz="quarter" idx="3"/>
          </p:nvPr>
        </p:nvSpPr>
        <p:spPr bwMode="auto">
          <a:xfrm>
            <a:off x="3851275" y="9431338"/>
            <a:ext cx="2946400" cy="496887"/>
          </a:xfrm>
          <a:prstGeom prst="rect">
            <a:avLst/>
          </a:prstGeom>
          <a:noFill/>
          <a:ln>
            <a:noFill/>
          </a:ln>
          <a:effectLst/>
          <a:extLst/>
        </p:spPr>
        <p:txBody>
          <a:bodyPr vert="horz" wrap="square" lIns="91436" tIns="45718" rIns="91436" bIns="45718" numCol="1" anchor="b"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fld id="{792646A3-8C8F-45E1-B452-E06DE83AC909}" type="slidenum">
              <a:rPr lang="ru-RU" altLang="ru-RU"/>
              <a:pPr>
                <a:defRPr/>
              </a:pPr>
              <a:t>‹#›</a:t>
            </a:fld>
            <a:endParaRPr lang="ru-RU" altLang="ru-RU"/>
          </a:p>
        </p:txBody>
      </p:sp>
    </p:spTree>
    <p:extLst>
      <p:ext uri="{BB962C8B-B14F-4D97-AF65-F5344CB8AC3E}">
        <p14:creationId xmlns:p14="http://schemas.microsoft.com/office/powerpoint/2010/main" val="143179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4099" name="Rectangle 3"/>
          <p:cNvSpPr>
            <a:spLocks noGrp="1" noChangeArrowheads="1"/>
          </p:cNvSpPr>
          <p:nvPr>
            <p:ph type="dt" idx="1"/>
          </p:nvPr>
        </p:nvSpPr>
        <p:spPr bwMode="auto">
          <a:xfrm>
            <a:off x="3851275" y="0"/>
            <a:ext cx="2946400" cy="496888"/>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276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4"/>
            <a:ext cx="4984750" cy="4467225"/>
          </a:xfrm>
          <a:prstGeom prst="rect">
            <a:avLst/>
          </a:prstGeom>
          <a:noFill/>
          <a:ln>
            <a:noFill/>
          </a:ln>
          <a:effectLst/>
          <a:extLst/>
        </p:spPr>
        <p:txBody>
          <a:bodyPr vert="horz" wrap="square" lIns="91436" tIns="45718" rIns="91436" bIns="45718"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a:noFill/>
          </a:ln>
          <a:effectLst/>
          <a:extLst/>
        </p:spPr>
        <p:txBody>
          <a:bodyPr vert="horz" wrap="square" lIns="91436" tIns="45718" rIns="91436" bIns="45718" numCol="1" anchor="b"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a:noFill/>
          </a:ln>
          <a:effectLst/>
          <a:extLst/>
        </p:spPr>
        <p:txBody>
          <a:bodyPr vert="horz" wrap="square" lIns="91436" tIns="45718" rIns="91436" bIns="45718" numCol="1" anchor="b"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fld id="{170CD32F-6851-46CA-B390-ED2F448B8709}" type="slidenum">
              <a:rPr lang="ru-RU" altLang="ru-RU"/>
              <a:pPr>
                <a:defRPr/>
              </a:pPr>
              <a:t>‹#›</a:t>
            </a:fld>
            <a:endParaRPr lang="ru-RU" altLang="ru-RU"/>
          </a:p>
        </p:txBody>
      </p:sp>
    </p:spTree>
    <p:extLst>
      <p:ext uri="{BB962C8B-B14F-4D97-AF65-F5344CB8AC3E}">
        <p14:creationId xmlns:p14="http://schemas.microsoft.com/office/powerpoint/2010/main" val="5365276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1</a:t>
            </a:fld>
            <a:endParaRPr lang="ru-RU" altLang="ru-RU"/>
          </a:p>
        </p:txBody>
      </p:sp>
    </p:spTree>
    <p:extLst>
      <p:ext uri="{BB962C8B-B14F-4D97-AF65-F5344CB8AC3E}">
        <p14:creationId xmlns:p14="http://schemas.microsoft.com/office/powerpoint/2010/main" val="1871196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ahoma" panose="020B0604030504040204" pitchFamily="34" charset="0"/>
                <a:ea typeface="Tahoma" panose="020B0604030504040204" pitchFamily="34" charset="0"/>
                <a:cs typeface="Tahoma" panose="020B0604030504040204" pitchFamily="34" charset="0"/>
              </a:rPr>
              <a:t>План</a:t>
            </a:r>
            <a:r>
              <a:rPr lang="ru-RU" baseline="0" dirty="0" smtClean="0">
                <a:latin typeface="Tahoma" panose="020B0604030504040204" pitchFamily="34" charset="0"/>
                <a:ea typeface="Tahoma" panose="020B0604030504040204" pitchFamily="34" charset="0"/>
                <a:cs typeface="Tahoma" panose="020B0604030504040204" pitchFamily="34" charset="0"/>
              </a:rPr>
              <a:t> потребности подготовлен. Переходим к формированию плана закупок. </a:t>
            </a:r>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10</a:t>
            </a:fld>
            <a:endParaRPr lang="ru-RU" altLang="ru-RU"/>
          </a:p>
        </p:txBody>
      </p:sp>
    </p:spTree>
    <p:extLst>
      <p:ext uri="{BB962C8B-B14F-4D97-AF65-F5344CB8AC3E}">
        <p14:creationId xmlns:p14="http://schemas.microsoft.com/office/powerpoint/2010/main" val="2490109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ahoma" panose="020B0604030504040204" pitchFamily="34" charset="0"/>
                <a:ea typeface="Tahoma" panose="020B0604030504040204" pitchFamily="34" charset="0"/>
                <a:cs typeface="Tahoma" panose="020B0604030504040204" pitchFamily="34" charset="0"/>
              </a:rPr>
              <a:t>Строка плана закупок – это минимальный</a:t>
            </a:r>
            <a:r>
              <a:rPr lang="ru-RU" baseline="0" dirty="0" smtClean="0">
                <a:latin typeface="Tahoma" panose="020B0604030504040204" pitchFamily="34" charset="0"/>
                <a:ea typeface="Tahoma" panose="020B0604030504040204" pitchFamily="34" charset="0"/>
                <a:cs typeface="Tahoma" panose="020B0604030504040204" pitchFamily="34" charset="0"/>
              </a:rPr>
              <a:t> набор сведений о материальном ресурсе или услуге  который мы планируем приобретать. В нашем решении строкой плана закупок является лот, а именно его две первые  вкладки «Основные сведения» и «Номенклатур». Достаточно заполнить выделенную информацию и утвердить лот. После этого он включается в план закупок. Остальные вкладки лота нам понадобятся позже, на этапе подготовке к закупочной процедуре. </a:t>
            </a:r>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11</a:t>
            </a:fld>
            <a:endParaRPr lang="ru-RU" altLang="ru-RU"/>
          </a:p>
        </p:txBody>
      </p:sp>
    </p:spTree>
    <p:extLst>
      <p:ext uri="{BB962C8B-B14F-4D97-AF65-F5344CB8AC3E}">
        <p14:creationId xmlns:p14="http://schemas.microsoft.com/office/powerpoint/2010/main" val="546171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Очень важно - место создания лота. Если лот создать вручную из списка лотов, то данная закупка будет оформлена как внеплановая. Если лот создать из обработки «Определение источников покрытия потребности» или из мастера создания лотов, то будет оформлена плановая закупка. </a:t>
            </a:r>
          </a:p>
          <a:p>
            <a:r>
              <a:rPr lang="ru-RU" baseline="0" dirty="0" smtClean="0"/>
              <a:t>Мастер предоставляет очень гибкие настройки по группировке позиций в лоты, имеет функции предварительного просмотра полученных результатов. Мы рекомендуем к использованию именно такой вариант. При любом способе создания лота происходит проверка по каждой позиции лота на соответствие правилам.  При настройке подсистемы закупщик прорабатывает положение по закупкам и проставляет правила закупки той или иной номенклатуры по ОКДП. В системе настройка называется «Номенклатура с особым порядком учета».  При создании лота система выполняет проверку на наличие правила. Если правило задано – заполняет реквизиты в соответствие с правилом, если не задано, то пропускает. </a:t>
            </a:r>
            <a:endParaRPr lang="ru-RU" dirty="0"/>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12</a:t>
            </a:fld>
            <a:endParaRPr lang="ru-RU" altLang="ru-RU"/>
          </a:p>
        </p:txBody>
      </p:sp>
    </p:spTree>
    <p:extLst>
      <p:ext uri="{BB962C8B-B14F-4D97-AF65-F5344CB8AC3E}">
        <p14:creationId xmlns:p14="http://schemas.microsoft.com/office/powerpoint/2010/main" val="449295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ahoma" panose="020B0604030504040204" pitchFamily="34" charset="0"/>
                <a:ea typeface="Tahoma" panose="020B0604030504040204" pitchFamily="34" charset="0"/>
                <a:cs typeface="Tahoma" panose="020B0604030504040204" pitchFamily="34" charset="0"/>
              </a:rPr>
              <a:t>Как корректировать план закупок? </a:t>
            </a:r>
            <a:r>
              <a:rPr lang="ru-RU" baseline="0" dirty="0" smtClean="0">
                <a:latin typeface="Tahoma" panose="020B0604030504040204" pitchFamily="34" charset="0"/>
                <a:ea typeface="Tahoma" panose="020B0604030504040204" pitchFamily="34" charset="0"/>
                <a:cs typeface="Tahoma" panose="020B0604030504040204" pitchFamily="34" charset="0"/>
              </a:rPr>
              <a:t>Участники 223-ФЗ обязаны корректировать план, если сумма изменилась более чем на 10% или дата размещения официального извещения перешла в следующий месяц. Для субъектов 223-ФЗ на формах всех отчетных документов есть кнопка «Разблокировать» и поле обоснование внесения изменений. Частные компании не имеют таких ограничений и могут корректировать план в любой момент до объявления закупочной процедуры.  </a:t>
            </a:r>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13</a:t>
            </a:fld>
            <a:endParaRPr lang="ru-RU" altLang="ru-RU"/>
          </a:p>
        </p:txBody>
      </p:sp>
    </p:spTree>
    <p:extLst>
      <p:ext uri="{BB962C8B-B14F-4D97-AF65-F5344CB8AC3E}">
        <p14:creationId xmlns:p14="http://schemas.microsoft.com/office/powerpoint/2010/main" val="809341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ahoma" panose="020B0604030504040204" pitchFamily="34" charset="0"/>
                <a:ea typeface="Tahoma" panose="020B0604030504040204" pitchFamily="34" charset="0"/>
                <a:cs typeface="Tahoma" panose="020B0604030504040204" pitchFamily="34" charset="0"/>
              </a:rPr>
              <a:t>Частные</a:t>
            </a:r>
            <a:r>
              <a:rPr lang="ru-RU" baseline="0" dirty="0" smtClean="0">
                <a:latin typeface="Tahoma" panose="020B0604030504040204" pitchFamily="34" charset="0"/>
                <a:ea typeface="Tahoma" panose="020B0604030504040204" pitchFamily="34" charset="0"/>
                <a:cs typeface="Tahoma" panose="020B0604030504040204" pitchFamily="34" charset="0"/>
              </a:rPr>
              <a:t> компании всю необходимую информацию видят в отчете «Анализ удовлетворения потребностей». Для субъектов 223-ФЗ план закупок имеет регламентную форму и должен быть опубликован на сайте </a:t>
            </a:r>
            <a:r>
              <a:rPr lang="ru-RU" baseline="0" dirty="0" err="1" smtClean="0">
                <a:latin typeface="Tahoma" panose="020B0604030504040204" pitchFamily="34" charset="0"/>
                <a:ea typeface="Tahoma" panose="020B0604030504040204" pitchFamily="34" charset="0"/>
                <a:cs typeface="Tahoma" panose="020B0604030504040204" pitchFamily="34" charset="0"/>
              </a:rPr>
              <a:t>госзакупок</a:t>
            </a:r>
            <a:r>
              <a:rPr lang="ru-RU" baseline="0" dirty="0" smtClean="0">
                <a:latin typeface="Tahoma" panose="020B0604030504040204" pitchFamily="34" charset="0"/>
                <a:ea typeface="Tahoma" panose="020B0604030504040204" pitchFamily="34" charset="0"/>
                <a:cs typeface="Tahoma" panose="020B0604030504040204" pitchFamily="34" charset="0"/>
              </a:rPr>
              <a:t>. Для регистрации плана закупок субъектов 223-ФЗ используется документ «Программа закупок». Это в большей степени технический документ и нужен для передачи данных на ЕИС.  Заполняется он автоматически измененными строками плана закупок. Для обоснования изменений пользователь должен нажать на кнопку «Разблокировать». Для отправки данных на ЕИС предназначена обработка Обмен данными с ЭТП и ЕИС. Пользователь, выбирает объект выгрузки и наживает на кнопку «Отправить план закупки». Статус можно отследить на форме обработки, а детали посмотреть в журнале событий обмена. Замечу, что субъекты 223-ФЗ обязаны размещать инвестиционный план на срок до 7 лет.  Разницы между размещением обычного плана и инвестиционного плана нет. Обработка автоматически разбирает даты плана закупок и публикует планы в нужном формате. </a:t>
            </a:r>
          </a:p>
          <a:p>
            <a:endParaRPr lang="ru-RU" dirty="0"/>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14</a:t>
            </a:fld>
            <a:endParaRPr lang="ru-RU" altLang="ru-RU"/>
          </a:p>
        </p:txBody>
      </p:sp>
    </p:spTree>
    <p:extLst>
      <p:ext uri="{BB962C8B-B14F-4D97-AF65-F5344CB8AC3E}">
        <p14:creationId xmlns:p14="http://schemas.microsoft.com/office/powerpoint/2010/main" val="670296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dirty="0" smtClean="0">
                <a:latin typeface="Tahoma" panose="020B0604030504040204" pitchFamily="34" charset="0"/>
                <a:ea typeface="Tahoma" panose="020B0604030504040204" pitchFamily="34" charset="0"/>
                <a:cs typeface="Tahoma" panose="020B0604030504040204" pitchFamily="34" charset="0"/>
              </a:rPr>
              <a:t>План закупок подготовлен. Переходим к подготовке закупочной</a:t>
            </a:r>
            <a:r>
              <a:rPr lang="ru-RU" b="0" baseline="0" dirty="0" smtClean="0">
                <a:latin typeface="Tahoma" panose="020B0604030504040204" pitchFamily="34" charset="0"/>
                <a:ea typeface="Tahoma" panose="020B0604030504040204" pitchFamily="34" charset="0"/>
                <a:cs typeface="Tahoma" panose="020B0604030504040204" pitchFamily="34" charset="0"/>
              </a:rPr>
              <a:t> процедуры</a:t>
            </a:r>
            <a:r>
              <a:rPr lang="ru-RU" b="0" baseline="0" dirty="0" smtClean="0"/>
              <a:t>.</a:t>
            </a:r>
            <a:endParaRPr lang="ru-RU" b="0" dirty="0"/>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15</a:t>
            </a:fld>
            <a:endParaRPr lang="ru-RU" altLang="ru-RU"/>
          </a:p>
        </p:txBody>
      </p:sp>
    </p:spTree>
    <p:extLst>
      <p:ext uri="{BB962C8B-B14F-4D97-AF65-F5344CB8AC3E}">
        <p14:creationId xmlns:p14="http://schemas.microsoft.com/office/powerpoint/2010/main" val="435581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r>
              <a:rPr lang="ru-RU" altLang="ru-RU" dirty="0" smtClean="0">
                <a:latin typeface="Tahoma" panose="020B0604030504040204" pitchFamily="34" charset="0"/>
                <a:ea typeface="Tahoma" panose="020B0604030504040204" pitchFamily="34" charset="0"/>
                <a:cs typeface="Tahoma" panose="020B0604030504040204" pitchFamily="34" charset="0"/>
              </a:rPr>
              <a:t>Аккредитация повышает эффективность проведения конкурентных торгов, дает уверенность в надежности поставщика.  В системе реализован процесс </a:t>
            </a:r>
            <a:r>
              <a:rPr lang="ru-RU" altLang="ru-RU" dirty="0" err="1" smtClean="0">
                <a:latin typeface="Tahoma" panose="020B0604030504040204" pitchFamily="34" charset="0"/>
                <a:ea typeface="Tahoma" panose="020B0604030504040204" pitchFamily="34" charset="0"/>
                <a:cs typeface="Tahoma" panose="020B0604030504040204" pitchFamily="34" charset="0"/>
              </a:rPr>
              <a:t>саморегистрации</a:t>
            </a:r>
            <a:r>
              <a:rPr lang="ru-RU" altLang="ru-RU" dirty="0" smtClean="0">
                <a:latin typeface="Tahoma" panose="020B0604030504040204" pitchFamily="34" charset="0"/>
                <a:ea typeface="Tahoma" panose="020B0604030504040204" pitchFamily="34" charset="0"/>
                <a:cs typeface="Tahoma" panose="020B0604030504040204" pitchFamily="34" charset="0"/>
              </a:rPr>
              <a:t> поставщика в программе. Поставщик получает доступ в личный кабинет и проходит в нем аккредитацию. </a:t>
            </a:r>
            <a:r>
              <a:rPr lang="ru-RU" altLang="ru-RU" dirty="0">
                <a:latin typeface="Tahoma" panose="020B0604030504040204" pitchFamily="34" charset="0"/>
                <a:ea typeface="Tahoma" panose="020B0604030504040204" pitchFamily="34" charset="0"/>
                <a:cs typeface="Tahoma" panose="020B0604030504040204" pitchFamily="34" charset="0"/>
              </a:rPr>
              <a:t>Личный </a:t>
            </a:r>
            <a:r>
              <a:rPr lang="ru-RU" altLang="ru-RU" dirty="0" smtClean="0">
                <a:latin typeface="Tahoma" panose="020B0604030504040204" pitchFamily="34" charset="0"/>
                <a:ea typeface="Tahoma" panose="020B0604030504040204" pitchFamily="34" charset="0"/>
                <a:cs typeface="Tahoma" panose="020B0604030504040204" pitchFamily="34" charset="0"/>
              </a:rPr>
              <a:t>кабинет позволяет поставщику проходить квалификацию, получать информацию по предстоящим торгам, отслеживать взаиморасчеты, подавать претензии. В дальнейшем аккредитованные поставщики приглашаются к</a:t>
            </a:r>
            <a:r>
              <a:rPr lang="ru-RU" altLang="ru-RU" baseline="0" dirty="0" smtClean="0">
                <a:latin typeface="Tahoma" panose="020B0604030504040204" pitchFamily="34" charset="0"/>
                <a:ea typeface="Tahoma" panose="020B0604030504040204" pitchFamily="34" charset="0"/>
                <a:cs typeface="Tahoma" panose="020B0604030504040204" pitchFamily="34" charset="0"/>
              </a:rPr>
              <a:t> проведению закупок. Не путать с аккредитаций на ЭТП. Это разные аккредитации. </a:t>
            </a:r>
            <a:endParaRPr lang="ru-RU" altLang="ru-RU" dirty="0" smtClean="0">
              <a:latin typeface="Tahoma" panose="020B0604030504040204" pitchFamily="34" charset="0"/>
              <a:ea typeface="Tahoma" panose="020B0604030504040204" pitchFamily="34" charset="0"/>
              <a:cs typeface="Tahoma" panose="020B0604030504040204" pitchFamily="34" charset="0"/>
            </a:endParaRPr>
          </a:p>
          <a:p>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16</a:t>
            </a:fld>
            <a:endParaRPr lang="ru-RU" altLang="ru-RU"/>
          </a:p>
        </p:txBody>
      </p:sp>
    </p:spTree>
    <p:extLst>
      <p:ext uri="{BB962C8B-B14F-4D97-AF65-F5344CB8AC3E}">
        <p14:creationId xmlns:p14="http://schemas.microsoft.com/office/powerpoint/2010/main" val="1884277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Tx/>
              <a:buNone/>
            </a:pPr>
            <a:r>
              <a:rPr lang="ru-RU" dirty="0" smtClean="0">
                <a:latin typeface="Tahoma" panose="020B0604030504040204" pitchFamily="34" charset="0"/>
                <a:ea typeface="Tahoma" panose="020B0604030504040204" pitchFamily="34" charset="0"/>
                <a:cs typeface="Tahoma" panose="020B0604030504040204" pitchFamily="34" charset="0"/>
              </a:rPr>
              <a:t>При приближении к закупочной процедуре</a:t>
            </a:r>
            <a:r>
              <a:rPr lang="ru-RU" baseline="0" dirty="0" smtClean="0">
                <a:latin typeface="Tahoma" panose="020B0604030504040204" pitchFamily="34" charset="0"/>
                <a:ea typeface="Tahoma" panose="020B0604030504040204" pitchFamily="34" charset="0"/>
                <a:cs typeface="Tahoma" panose="020B0604030504040204" pitchFamily="34" charset="0"/>
              </a:rPr>
              <a:t> требуется заполнить оставшиеся закладки лота: </a:t>
            </a:r>
          </a:p>
          <a:p>
            <a:pPr marL="228591" indent="-228591">
              <a:buFontTx/>
              <a:buAutoNum type="arabicParenR"/>
            </a:pPr>
            <a:r>
              <a:rPr lang="ru-RU" dirty="0" smtClean="0">
                <a:latin typeface="Tahoma" panose="020B0604030504040204" pitchFamily="34" charset="0"/>
                <a:ea typeface="Tahoma" panose="020B0604030504040204" pitchFamily="34" charset="0"/>
                <a:cs typeface="Tahoma" panose="020B0604030504040204" pitchFamily="34" charset="0"/>
              </a:rPr>
              <a:t>Управляющая</a:t>
            </a:r>
            <a:r>
              <a:rPr lang="ru-RU" baseline="0" dirty="0" smtClean="0">
                <a:latin typeface="Tahoma" panose="020B0604030504040204" pitchFamily="34" charset="0"/>
                <a:ea typeface="Tahoma" panose="020B0604030504040204" pitchFamily="34" charset="0"/>
                <a:cs typeface="Tahoma" panose="020B0604030504040204" pitchFamily="34" charset="0"/>
              </a:rPr>
              <a:t> панель «ход закупочной процедуры» позволяет точно спланировать процедуру и получать в системе, в почту и на телефон напоминания о приближающемся событии. При исполнении события пользователь должен изменить её статус на вкладке, отметив исполнение. От этого зависит статус лота. </a:t>
            </a:r>
          </a:p>
          <a:p>
            <a:pPr marL="228591" indent="-228591">
              <a:buFontTx/>
              <a:buAutoNum type="arabicParenR"/>
            </a:pPr>
            <a:r>
              <a:rPr lang="ru-RU" baseline="0" dirty="0" smtClean="0">
                <a:latin typeface="Tahoma" panose="020B0604030504040204" pitchFamily="34" charset="0"/>
                <a:ea typeface="Tahoma" panose="020B0604030504040204" pitchFamily="34" charset="0"/>
                <a:cs typeface="Tahoma" panose="020B0604030504040204" pitchFamily="34" charset="0"/>
              </a:rPr>
              <a:t>Информации предстоит заполнить много, 28 реквизитов. Для облегчения заполнения и исключения ошибок разработаны шаблоны лота. Шаблон уникален тем, что полностью копирует форму о справочника или документа, с которым работает пользователь. А реквизитным составом – можно управлять. Мы используем шаблоны для заполнения лота, при настройке процесса выбора поставщика, но можно использовать для любого нагруженного объекта системы. </a:t>
            </a:r>
          </a:p>
          <a:p>
            <a:pPr marL="228591" indent="-228591">
              <a:buFontTx/>
              <a:buAutoNum type="arabicParenR"/>
            </a:pPr>
            <a:r>
              <a:rPr lang="ru-RU" baseline="0" dirty="0" smtClean="0">
                <a:latin typeface="Tahoma" panose="020B0604030504040204" pitchFamily="34" charset="0"/>
                <a:ea typeface="Tahoma" panose="020B0604030504040204" pitchFamily="34" charset="0"/>
                <a:cs typeface="Tahoma" panose="020B0604030504040204" pitchFamily="34" charset="0"/>
              </a:rPr>
              <a:t>Все вложенные документы (скрепка на форме) хранятся по версиям и с сеансом обмена передаются на ЕИС или ЭТП. </a:t>
            </a:r>
          </a:p>
          <a:p>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17</a:t>
            </a:fld>
            <a:endParaRPr lang="ru-RU" altLang="ru-RU"/>
          </a:p>
        </p:txBody>
      </p:sp>
    </p:spTree>
    <p:extLst>
      <p:ext uri="{BB962C8B-B14F-4D97-AF65-F5344CB8AC3E}">
        <p14:creationId xmlns:p14="http://schemas.microsoft.com/office/powerpoint/2010/main" val="2092113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ahoma" panose="020B0604030504040204" pitchFamily="34" charset="0"/>
                <a:ea typeface="Tahoma" panose="020B0604030504040204" pitchFamily="34" charset="0"/>
                <a:cs typeface="Tahoma" panose="020B0604030504040204" pitchFamily="34" charset="0"/>
              </a:rPr>
              <a:t>Если мы проводим торги на ЭТП, то настраивать процесс выбора не нужно</a:t>
            </a:r>
            <a:r>
              <a:rPr lang="ru-RU" baseline="0" dirty="0" smtClean="0">
                <a:latin typeface="Tahoma" panose="020B0604030504040204" pitchFamily="34" charset="0"/>
                <a:ea typeface="Tahoma" panose="020B0604030504040204" pitchFamily="34" charset="0"/>
                <a:cs typeface="Tahoma" panose="020B0604030504040204" pitchFamily="34" charset="0"/>
              </a:rPr>
              <a:t> так как после опубликования данных лота на ЭТП, весть процесс будет проходить на ЭТП. Обратно в систему мы заберем только предложение победившего поставщика и итоговый протокол по результатам закупочной процедуры. </a:t>
            </a:r>
          </a:p>
          <a:p>
            <a:r>
              <a:rPr lang="ru-RU" baseline="0" dirty="0" smtClean="0">
                <a:latin typeface="Tahoma" panose="020B0604030504040204" pitchFamily="34" charset="0"/>
                <a:ea typeface="Tahoma" panose="020B0604030504040204" pitchFamily="34" charset="0"/>
                <a:cs typeface="Tahoma" panose="020B0604030504040204" pitchFamily="34" charset="0"/>
              </a:rPr>
              <a:t>Для отправки нажимаем на кнопку «Отправить черновик». В случае неудачи выводится сообщение, детали в журнале событий обмена. При успешном обмене вид примерно как на экране, появляются дополнительные кнопки.  Внизу слайда статусы, которые может видеть пользователь.</a:t>
            </a:r>
          </a:p>
          <a:p>
            <a:r>
              <a:rPr lang="ru-RU" b="1" baseline="0" dirty="0" smtClean="0">
                <a:latin typeface="Tahoma" panose="020B0604030504040204" pitchFamily="34" charset="0"/>
                <a:ea typeface="Tahoma" panose="020B0604030504040204" pitchFamily="34" charset="0"/>
                <a:cs typeface="Tahoma" panose="020B0604030504040204" pitchFamily="34" charset="0"/>
              </a:rPr>
              <a:t>Основной ошибкой при подготовке к демонстрации</a:t>
            </a:r>
            <a:r>
              <a:rPr lang="ru-RU" baseline="0" dirty="0" smtClean="0">
                <a:latin typeface="Tahoma" panose="020B0604030504040204" pitchFamily="34" charset="0"/>
                <a:ea typeface="Tahoma" panose="020B0604030504040204" pitchFamily="34" charset="0"/>
                <a:cs typeface="Tahoma" panose="020B0604030504040204" pitchFamily="34" charset="0"/>
              </a:rPr>
              <a:t> является указание способа публикации «в электронной форме (на ЭТП)». Партнеры хотят показать процесс закупок в системе: собрать предложения, провести оценку и оформить итоговый протокол. Но если указан способ публикации на ЭТП, то корректно завершить процедуру выбора вы не сможете так как  данные приходят в результате обмена. Для демонстрации выбирайте любой другой способ публикации.</a:t>
            </a:r>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18</a:t>
            </a:fld>
            <a:endParaRPr lang="ru-RU" altLang="ru-RU"/>
          </a:p>
        </p:txBody>
      </p:sp>
    </p:spTree>
    <p:extLst>
      <p:ext uri="{BB962C8B-B14F-4D97-AF65-F5344CB8AC3E}">
        <p14:creationId xmlns:p14="http://schemas.microsoft.com/office/powerpoint/2010/main" val="1354788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ahoma" panose="020B0604030504040204" pitchFamily="34" charset="0"/>
                <a:ea typeface="Tahoma" panose="020B0604030504040204" pitchFamily="34" charset="0"/>
                <a:cs typeface="Tahoma" panose="020B0604030504040204" pitchFamily="34" charset="0"/>
              </a:rPr>
              <a:t>Подготовка завершена, переходим к закупочной процедуре.</a:t>
            </a:r>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19</a:t>
            </a:fld>
            <a:endParaRPr lang="ru-RU" altLang="ru-RU"/>
          </a:p>
        </p:txBody>
      </p:sp>
    </p:spTree>
    <p:extLst>
      <p:ext uri="{BB962C8B-B14F-4D97-AF65-F5344CB8AC3E}">
        <p14:creationId xmlns:p14="http://schemas.microsoft.com/office/powerpoint/2010/main" val="209385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 партнеров, да и клиентов постоянно возникает вопрос отличия функционала закупок ЕРП</a:t>
            </a:r>
            <a:r>
              <a:rPr lang="en-US" dirty="0" smtClean="0"/>
              <a:t> </a:t>
            </a:r>
            <a:r>
              <a:rPr lang="ru-RU" dirty="0" smtClean="0"/>
              <a:t>и</a:t>
            </a:r>
            <a:r>
              <a:rPr lang="ru-RU" baseline="0" dirty="0" smtClean="0"/>
              <a:t> УХ.</a:t>
            </a:r>
            <a:r>
              <a:rPr lang="en-US" baseline="0" dirty="0" smtClean="0"/>
              <a:t> </a:t>
            </a:r>
          </a:p>
          <a:p>
            <a:r>
              <a:rPr lang="ru-RU" b="1" baseline="0" dirty="0" smtClean="0"/>
              <a:t>Закупки в ЕРП</a:t>
            </a:r>
            <a:r>
              <a:rPr lang="ru-RU" baseline="0" dirty="0" smtClean="0"/>
              <a:t> – это прежде всего оперативные закупки с коротким горизонтом планирования нацеленные на пополнение складских запасов для поддержания производственной деятельности одного предприятия. ЕРП располагает функционалом по поиску поставщиков, мониторингу цен, условий договоров и заключению договоров с конкретными поставщиками. В ЕРП нет закупочных процедур.  </a:t>
            </a:r>
          </a:p>
          <a:p>
            <a:r>
              <a:rPr lang="ru-RU" b="1" baseline="0" dirty="0" smtClean="0"/>
              <a:t>Закупки УХ</a:t>
            </a:r>
            <a:r>
              <a:rPr lang="ru-RU" baseline="0" dirty="0" smtClean="0"/>
              <a:t> нацелены на эффективное использование ресурсов всей группы. Прорабатывается стратегическая политика в области закупок, которая определяет для каждого ДЗО какие ресурсы закупать централизованно, какие децентрализовано, способ закупки, кредитную политику, поиск источников покрытия потребности. УХ работает на длинном горизонте планирования, это закупочные процедуры по выбору поставщиков проводимые в системе или на ЭТП, результатом которых являются долгосрочные контракты. Совместное использование ЕРП и УХ дает наиболее сильный эффект по оптимизации оборотного капитала. </a:t>
            </a:r>
            <a:endParaRPr lang="ru-RU" dirty="0"/>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2</a:t>
            </a:fld>
            <a:endParaRPr lang="ru-RU" altLang="ru-RU"/>
          </a:p>
        </p:txBody>
      </p:sp>
    </p:spTree>
    <p:extLst>
      <p:ext uri="{BB962C8B-B14F-4D97-AF65-F5344CB8AC3E}">
        <p14:creationId xmlns:p14="http://schemas.microsoft.com/office/powerpoint/2010/main" val="1148845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Tx/>
              <a:buNone/>
            </a:pPr>
            <a:r>
              <a:rPr lang="ru-RU" baseline="0" dirty="0" smtClean="0">
                <a:latin typeface="Tahoma" panose="020B0604030504040204" pitchFamily="34" charset="0"/>
                <a:ea typeface="Tahoma" panose="020B0604030504040204" pitchFamily="34" charset="0"/>
                <a:cs typeface="Tahoma" panose="020B0604030504040204" pitchFamily="34" charset="0"/>
              </a:rPr>
              <a:t>На закупочной процедуре подробно останавливаться не буду, она достаточно хорошо изложена. </a:t>
            </a:r>
          </a:p>
          <a:p>
            <a:pPr marL="0" indent="0">
              <a:buFontTx/>
              <a:buNone/>
            </a:pPr>
            <a:r>
              <a:rPr lang="ru-RU" baseline="0" dirty="0" smtClean="0">
                <a:latin typeface="Tahoma" panose="020B0604030504040204" pitchFamily="34" charset="0"/>
                <a:ea typeface="Tahoma" panose="020B0604030504040204" pitchFamily="34" charset="0"/>
                <a:cs typeface="Tahoma" panose="020B0604030504040204" pitchFamily="34" charset="0"/>
              </a:rPr>
              <a:t>В текущей редакции реализована наиболее используемая на практике </a:t>
            </a:r>
            <a:r>
              <a:rPr lang="ru-RU" baseline="0" dirty="0" err="1" smtClean="0">
                <a:latin typeface="Tahoma" panose="020B0604030504040204" pitchFamily="34" charset="0"/>
                <a:ea typeface="Tahoma" panose="020B0604030504040204" pitchFamily="34" charset="0"/>
                <a:cs typeface="Tahoma" panose="020B0604030504040204" pitchFamily="34" charset="0"/>
              </a:rPr>
              <a:t>однолотовая</a:t>
            </a:r>
            <a:r>
              <a:rPr lang="ru-RU" baseline="0" dirty="0" smtClean="0">
                <a:latin typeface="Tahoma" panose="020B0604030504040204" pitchFamily="34" charset="0"/>
                <a:ea typeface="Tahoma" panose="020B0604030504040204" pitchFamily="34" charset="0"/>
                <a:cs typeface="Tahoma" panose="020B0604030504040204" pitchFamily="34" charset="0"/>
              </a:rPr>
              <a:t> многопозиционная закупочная процедура. </a:t>
            </a:r>
          </a:p>
          <a:p>
            <a:pPr marL="0" indent="0">
              <a:buFontTx/>
              <a:buNone/>
            </a:pPr>
            <a:r>
              <a:rPr lang="ru-RU" baseline="0" dirty="0" smtClean="0">
                <a:latin typeface="Tahoma" panose="020B0604030504040204" pitchFamily="34" charset="0"/>
                <a:ea typeface="Tahoma" panose="020B0604030504040204" pitchFamily="34" charset="0"/>
                <a:cs typeface="Tahoma" panose="020B0604030504040204" pitchFamily="34" charset="0"/>
              </a:rPr>
              <a:t>Схематично процесс выглядит вот так как на экране. Все процессы стартуют из лота. Процедура может проводиться в несколько этапов: квалификация, торги, переторжка, </a:t>
            </a:r>
            <a:r>
              <a:rPr lang="ru-RU" baseline="0" dirty="0" err="1" smtClean="0">
                <a:latin typeface="Tahoma" panose="020B0604030504040204" pitchFamily="34" charset="0"/>
                <a:ea typeface="Tahoma" panose="020B0604030504040204" pitchFamily="34" charset="0"/>
                <a:cs typeface="Tahoma" panose="020B0604030504040204" pitchFamily="34" charset="0"/>
              </a:rPr>
              <a:t>постквалификация</a:t>
            </a:r>
            <a:r>
              <a:rPr lang="ru-RU" baseline="0" dirty="0" smtClean="0">
                <a:latin typeface="Tahoma" panose="020B0604030504040204" pitchFamily="34" charset="0"/>
                <a:ea typeface="Tahoma" panose="020B0604030504040204" pitchFamily="34" charset="0"/>
                <a:cs typeface="Tahoma" panose="020B0604030504040204" pitchFamily="34" charset="0"/>
              </a:rPr>
              <a:t>. Каждый этап имеет одинаковый набор шагов: приглашение участников, сбор документов или предложений, оценка и результат, который фиксируется протоколом.  Каждый этап может запускаться неоднократно в силу неудачного завершения. Не набрали нужного количества участников или недостаточно участников – запускаем повторно. Хотим попросить поставщиков улучшить предложение – рассылаем уведомление и запускаем процедуру еще раз. </a:t>
            </a:r>
          </a:p>
          <a:p>
            <a:r>
              <a:rPr lang="ru-RU" baseline="0" dirty="0" smtClean="0">
                <a:latin typeface="Tahoma" panose="020B0604030504040204" pitchFamily="34" charset="0"/>
                <a:ea typeface="Tahoma" panose="020B0604030504040204" pitchFamily="34" charset="0"/>
                <a:cs typeface="Tahoma" panose="020B0604030504040204" pitchFamily="34" charset="0"/>
              </a:rPr>
              <a:t>Два метода оценки: по критериям и по ценам, зависит от способа выбора поставщика. Если основным критерием является только цена, а про товар все известно, то используем метод «по ценам».  Если критериев оценки несколько и требуется экспертная оценка, то запускаем процедуру «по критериям». Закупщики такой метод называют «конкурентные листы».  При методе оценки по ценам допускается несколько победителей, на вкладке «Выбор победителя» можно распределить номенклатуру по нескольким договорам.</a:t>
            </a:r>
            <a:endParaRPr lang="ru-RU" dirty="0" smtClean="0">
              <a:latin typeface="Tahoma" panose="020B0604030504040204" pitchFamily="34" charset="0"/>
              <a:ea typeface="Tahoma" panose="020B0604030504040204" pitchFamily="34" charset="0"/>
              <a:cs typeface="Tahoma" panose="020B0604030504040204" pitchFamily="34" charset="0"/>
            </a:endParaRPr>
          </a:p>
          <a:p>
            <a:endParaRPr lang="ru-RU" baseline="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solidFill>
                  <a:srgbClr val="000000"/>
                </a:solidFill>
              </a:rPr>
              <a:pPr>
                <a:defRPr/>
              </a:pPr>
              <a:t>20</a:t>
            </a:fld>
            <a:endParaRPr lang="ru-RU" altLang="ru-RU">
              <a:solidFill>
                <a:srgbClr val="000000"/>
              </a:solidFill>
            </a:endParaRPr>
          </a:p>
        </p:txBody>
      </p:sp>
    </p:spTree>
    <p:extLst>
      <p:ext uri="{BB962C8B-B14F-4D97-AF65-F5344CB8AC3E}">
        <p14:creationId xmlns:p14="http://schemas.microsoft.com/office/powerpoint/2010/main" val="3625482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Результатом</a:t>
            </a:r>
            <a:r>
              <a:rPr lang="ru-RU" baseline="0" dirty="0" smtClean="0"/>
              <a:t> закупочной процедуры является заключение договора. Пользователь может заключить рамочное соглашение, а может отдельный договор. Какой бы вид договора не выбрал пользователь он содержит график расчетов, который заполняется на основании условий расчетов из предложения победившего поставщика. </a:t>
            </a:r>
          </a:p>
          <a:p>
            <a:r>
              <a:rPr lang="ru-RU" baseline="0" dirty="0" smtClean="0"/>
              <a:t>Важным моментом является настройка – ведение расчетов по договору. Расчеты могут вестись по договору в целом, по спецификации или по заказам. </a:t>
            </a:r>
          </a:p>
          <a:p>
            <a:r>
              <a:rPr lang="ru-RU" baseline="0" dirty="0" smtClean="0"/>
              <a:t>Какой бы вариант оформления вы не выбрали график расчетов будет. При выборе варианта ведения расчетов «по заказам» график расчетов будет в каждом заказе. </a:t>
            </a:r>
            <a:endParaRPr lang="ru-RU" dirty="0"/>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21</a:t>
            </a:fld>
            <a:endParaRPr lang="ru-RU" altLang="ru-RU"/>
          </a:p>
        </p:txBody>
      </p:sp>
    </p:spTree>
    <p:extLst>
      <p:ext uri="{BB962C8B-B14F-4D97-AF65-F5344CB8AC3E}">
        <p14:creationId xmlns:p14="http://schemas.microsoft.com/office/powerpoint/2010/main" val="2962529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ahoma" panose="020B0604030504040204" pitchFamily="34" charset="0"/>
                <a:ea typeface="Tahoma" panose="020B0604030504040204" pitchFamily="34" charset="0"/>
                <a:cs typeface="Tahoma" panose="020B0604030504040204" pitchFamily="34" charset="0"/>
              </a:rPr>
              <a:t>Переходим к исполнению</a:t>
            </a:r>
            <a:r>
              <a:rPr lang="ru-RU" baseline="0" dirty="0" smtClean="0">
                <a:latin typeface="Tahoma" panose="020B0604030504040204" pitchFamily="34" charset="0"/>
                <a:ea typeface="Tahoma" panose="020B0604030504040204" pitchFamily="34" charset="0"/>
                <a:cs typeface="Tahoma" panose="020B0604030504040204" pitchFamily="34" charset="0"/>
              </a:rPr>
              <a:t> договоров.</a:t>
            </a:r>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22</a:t>
            </a:fld>
            <a:endParaRPr lang="ru-RU" altLang="ru-RU"/>
          </a:p>
        </p:txBody>
      </p:sp>
    </p:spTree>
    <p:extLst>
      <p:ext uri="{BB962C8B-B14F-4D97-AF65-F5344CB8AC3E}">
        <p14:creationId xmlns:p14="http://schemas.microsoft.com/office/powerpoint/2010/main" val="1283345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ahoma" panose="020B0604030504040204" pitchFamily="34" charset="0"/>
                <a:ea typeface="Tahoma" panose="020B0604030504040204" pitchFamily="34" charset="0"/>
                <a:cs typeface="Tahoma" panose="020B0604030504040204" pitchFamily="34" charset="0"/>
              </a:rPr>
              <a:t>Позиции</a:t>
            </a:r>
            <a:r>
              <a:rPr lang="ru-RU" baseline="0" dirty="0" smtClean="0">
                <a:latin typeface="Tahoma" panose="020B0604030504040204" pitchFamily="34" charset="0"/>
                <a:ea typeface="Tahoma" panose="020B0604030504040204" pitchFamily="34" charset="0"/>
                <a:cs typeface="Tahoma" panose="020B0604030504040204" pitchFamily="34" charset="0"/>
              </a:rPr>
              <a:t>, содержащиеся в плане закупок – это как правило позиции, закупаемые лотами, с помощью закупочной процедуры.  В любой организации есть мелкие закупки, которые мы не включали в план закупок, но которые нам необходимо закупать не запуская закупочную процедуру. Это оперативная потребность. Для субъектов 223-ФЗ к таким позициям относят закупки, годовой объем которых не превышает 500тыс. Оперативная потребность оформляется «заявкой на потребность». Особенность – проверяем по статьям бюджета, не проверяем по плану закупок. </a:t>
            </a:r>
          </a:p>
          <a:p>
            <a:r>
              <a:rPr lang="ru-RU" baseline="0" dirty="0" smtClean="0">
                <a:latin typeface="Tahoma" panose="020B0604030504040204" pitchFamily="34" charset="0"/>
                <a:ea typeface="Tahoma" panose="020B0604030504040204" pitchFamily="34" charset="0"/>
                <a:cs typeface="Tahoma" panose="020B0604030504040204" pitchFamily="34" charset="0"/>
              </a:rPr>
              <a:t>То есть по сути понимая что нужно закупить, прикладываем обосновывающие документы и получаем разрешение у ЦФО провести затраты на приобретение необходимого ресурса. После утверждения заявки на основании можно сформировать заказ поставщику в котором требуется уточнить контрагента и договор. Для формирования заказов поставщикам нужно обладать данными по договорам, по условиям расчетов, по объемам </a:t>
            </a:r>
            <a:r>
              <a:rPr lang="ru-RU" baseline="0" dirty="0" err="1" smtClean="0">
                <a:latin typeface="Tahoma" panose="020B0604030504040204" pitchFamily="34" charset="0"/>
                <a:ea typeface="Tahoma" panose="020B0604030504040204" pitchFamily="34" charset="0"/>
                <a:cs typeface="Tahoma" panose="020B0604030504040204" pitchFamily="34" charset="0"/>
              </a:rPr>
              <a:t>итд</a:t>
            </a:r>
            <a:r>
              <a:rPr lang="ru-RU" baseline="0" dirty="0" smtClean="0">
                <a:latin typeface="Tahoma" panose="020B0604030504040204" pitchFamily="34" charset="0"/>
                <a:ea typeface="Tahoma" panose="020B0604030504040204" pitchFamily="34" charset="0"/>
                <a:cs typeface="Tahoma" panose="020B0604030504040204" pitchFamily="34" charset="0"/>
              </a:rPr>
              <a:t> В системе для этих целей разработан инструмент «Формирование заказов поставщикам».</a:t>
            </a:r>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23</a:t>
            </a:fld>
            <a:endParaRPr lang="ru-RU" altLang="ru-RU"/>
          </a:p>
        </p:txBody>
      </p:sp>
    </p:spTree>
    <p:extLst>
      <p:ext uri="{BB962C8B-B14F-4D97-AF65-F5344CB8AC3E}">
        <p14:creationId xmlns:p14="http://schemas.microsoft.com/office/powerpoint/2010/main" val="3624418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latin typeface="Tahoma" panose="020B0604030504040204" pitchFamily="34" charset="0"/>
                <a:ea typeface="Tahoma" panose="020B0604030504040204" pitchFamily="34" charset="0"/>
                <a:cs typeface="Tahoma" panose="020B0604030504040204" pitchFamily="34" charset="0"/>
              </a:rPr>
              <a:t>Обработка «Формирование заказов поставщикам» представляет собой оперативный инструмент менеджера по закупкам. В верхней части данные о потребности, ожидаемой к исполнению договорами, данные о оперативной потребности и данные остатков на складах. Менеджер, принимает решение о заказе редактирует нижнюю часть, включая в заказ только позиции, необходимые к поставке. Сохраняя результаты работы формируется пакет заказов поставщику. Каждый заказ содержит график расчетов.</a:t>
            </a:r>
            <a:endParaRPr lang="ru-RU" dirty="0" smtClean="0">
              <a:latin typeface="Tahoma" panose="020B0604030504040204" pitchFamily="34" charset="0"/>
              <a:ea typeface="Tahoma" panose="020B0604030504040204" pitchFamily="34" charset="0"/>
              <a:cs typeface="Tahoma" panose="020B0604030504040204" pitchFamily="34" charset="0"/>
            </a:endParaRPr>
          </a:p>
          <a:p>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24</a:t>
            </a:fld>
            <a:endParaRPr lang="ru-RU" altLang="ru-RU"/>
          </a:p>
        </p:txBody>
      </p:sp>
    </p:spTree>
    <p:extLst>
      <p:ext uri="{BB962C8B-B14F-4D97-AF65-F5344CB8AC3E}">
        <p14:creationId xmlns:p14="http://schemas.microsoft.com/office/powerpoint/2010/main" val="552825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593" eaLnBrk="0" hangingPunct="0">
              <a:lnSpc>
                <a:spcPct val="110000"/>
              </a:lnSpc>
              <a:spcBef>
                <a:spcPct val="50000"/>
              </a:spcBef>
              <a:defRPr sz="2000">
                <a:solidFill>
                  <a:schemeClr val="tx1"/>
                </a:solidFill>
                <a:latin typeface="Arial" charset="0"/>
              </a:defRPr>
            </a:lvl1pPr>
            <a:lvl2pPr marL="742886" indent="-285726" defTabSz="955593" eaLnBrk="0" hangingPunct="0">
              <a:lnSpc>
                <a:spcPct val="110000"/>
              </a:lnSpc>
              <a:spcBef>
                <a:spcPct val="50000"/>
              </a:spcBef>
              <a:defRPr sz="2000">
                <a:solidFill>
                  <a:schemeClr val="tx1"/>
                </a:solidFill>
                <a:latin typeface="Arial" charset="0"/>
              </a:defRPr>
            </a:lvl2pPr>
            <a:lvl3pPr marL="1142902" indent="-228581" defTabSz="955593" eaLnBrk="0" hangingPunct="0">
              <a:lnSpc>
                <a:spcPct val="110000"/>
              </a:lnSpc>
              <a:spcBef>
                <a:spcPct val="50000"/>
              </a:spcBef>
              <a:defRPr sz="2000">
                <a:solidFill>
                  <a:schemeClr val="tx1"/>
                </a:solidFill>
                <a:latin typeface="Arial" charset="0"/>
              </a:defRPr>
            </a:lvl3pPr>
            <a:lvl4pPr marL="1600063" indent="-228581" defTabSz="955593" eaLnBrk="0" hangingPunct="0">
              <a:lnSpc>
                <a:spcPct val="110000"/>
              </a:lnSpc>
              <a:spcBef>
                <a:spcPct val="50000"/>
              </a:spcBef>
              <a:defRPr sz="2000">
                <a:solidFill>
                  <a:schemeClr val="tx1"/>
                </a:solidFill>
                <a:latin typeface="Arial" charset="0"/>
              </a:defRPr>
            </a:lvl4pPr>
            <a:lvl5pPr marL="2057224" indent="-228581" defTabSz="955593" eaLnBrk="0" hangingPunct="0">
              <a:lnSpc>
                <a:spcPct val="110000"/>
              </a:lnSpc>
              <a:spcBef>
                <a:spcPct val="50000"/>
              </a:spcBef>
              <a:defRPr sz="2000">
                <a:solidFill>
                  <a:schemeClr val="tx1"/>
                </a:solidFill>
                <a:latin typeface="Arial" charset="0"/>
              </a:defRPr>
            </a:lvl5pPr>
            <a:lvl6pPr marL="2514385" indent="-228581" defTabSz="955593" eaLnBrk="0" fontAlgn="base" hangingPunct="0">
              <a:lnSpc>
                <a:spcPct val="110000"/>
              </a:lnSpc>
              <a:spcBef>
                <a:spcPct val="50000"/>
              </a:spcBef>
              <a:spcAft>
                <a:spcPct val="0"/>
              </a:spcAft>
              <a:defRPr sz="2000">
                <a:solidFill>
                  <a:schemeClr val="tx1"/>
                </a:solidFill>
                <a:latin typeface="Arial" charset="0"/>
              </a:defRPr>
            </a:lvl6pPr>
            <a:lvl7pPr marL="2971546" indent="-228581" defTabSz="955593" eaLnBrk="0" fontAlgn="base" hangingPunct="0">
              <a:lnSpc>
                <a:spcPct val="110000"/>
              </a:lnSpc>
              <a:spcBef>
                <a:spcPct val="50000"/>
              </a:spcBef>
              <a:spcAft>
                <a:spcPct val="0"/>
              </a:spcAft>
              <a:defRPr sz="2000">
                <a:solidFill>
                  <a:schemeClr val="tx1"/>
                </a:solidFill>
                <a:latin typeface="Arial" charset="0"/>
              </a:defRPr>
            </a:lvl7pPr>
            <a:lvl8pPr marL="3428707" indent="-228581" defTabSz="955593" eaLnBrk="0" fontAlgn="base" hangingPunct="0">
              <a:lnSpc>
                <a:spcPct val="110000"/>
              </a:lnSpc>
              <a:spcBef>
                <a:spcPct val="50000"/>
              </a:spcBef>
              <a:spcAft>
                <a:spcPct val="0"/>
              </a:spcAft>
              <a:defRPr sz="2000">
                <a:solidFill>
                  <a:schemeClr val="tx1"/>
                </a:solidFill>
                <a:latin typeface="Arial" charset="0"/>
              </a:defRPr>
            </a:lvl8pPr>
            <a:lvl9pPr marL="3885866" indent="-228581" defTabSz="955593" eaLnBrk="0" fontAlgn="base" hangingPunct="0">
              <a:lnSpc>
                <a:spcPct val="110000"/>
              </a:lnSpc>
              <a:spcBef>
                <a:spcPct val="50000"/>
              </a:spcBef>
              <a:spcAft>
                <a:spcPct val="0"/>
              </a:spcAft>
              <a:defRPr sz="2000">
                <a:solidFill>
                  <a:schemeClr val="tx1"/>
                </a:solidFill>
                <a:latin typeface="Arial" charset="0"/>
              </a:defRPr>
            </a:lvl9pPr>
          </a:lstStyle>
          <a:p>
            <a:pPr eaLnBrk="1" hangingPunct="1">
              <a:lnSpc>
                <a:spcPct val="100000"/>
              </a:lnSpc>
              <a:spcBef>
                <a:spcPct val="0"/>
              </a:spcBef>
              <a:defRPr/>
            </a:pPr>
            <a:fld id="{C4F39D2A-520A-485B-B695-8C83320D992C}" type="slidenum">
              <a:rPr lang="ru-RU" altLang="ru-RU" sz="1300"/>
              <a:pPr eaLnBrk="1" hangingPunct="1">
                <a:lnSpc>
                  <a:spcPct val="100000"/>
                </a:lnSpc>
                <a:spcBef>
                  <a:spcPct val="0"/>
                </a:spcBef>
                <a:defRPr/>
              </a:pPr>
              <a:t>25</a:t>
            </a:fld>
            <a:endParaRPr lang="ru-RU" altLang="ru-RU" sz="13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ru-RU" u="none" dirty="0" smtClean="0">
                <a:latin typeface="Arial" charset="0"/>
                <a:cs typeface="Arial" charset="0"/>
              </a:rPr>
              <a:t>Анализ удовлетворения потребностей</a:t>
            </a:r>
            <a:r>
              <a:rPr lang="ru-RU" altLang="ru-RU" u="sng" dirty="0" smtClean="0">
                <a:latin typeface="Arial" charset="0"/>
                <a:cs typeface="Arial" charset="0"/>
              </a:rPr>
              <a:t> </a:t>
            </a:r>
            <a:r>
              <a:rPr lang="ru-RU" altLang="ru-RU" dirty="0" smtClean="0">
                <a:latin typeface="Arial" charset="0"/>
                <a:cs typeface="Arial" charset="0"/>
              </a:rPr>
              <a:t>позволяет в любой момент узнать внутреннему заказчику состояние исполнения потребности. </a:t>
            </a:r>
          </a:p>
          <a:p>
            <a:pPr eaLnBrk="1" hangingPunct="1"/>
            <a:r>
              <a:rPr lang="ru-RU" altLang="ru-RU" b="0" dirty="0" smtClean="0">
                <a:latin typeface="Arial" charset="0"/>
                <a:cs typeface="Arial" charset="0"/>
              </a:rPr>
              <a:t>В</a:t>
            </a:r>
            <a:r>
              <a:rPr lang="ru-RU" altLang="ru-RU" b="0" baseline="0" dirty="0" smtClean="0">
                <a:latin typeface="Arial" charset="0"/>
                <a:cs typeface="Arial" charset="0"/>
              </a:rPr>
              <a:t> отчете четыре секции: </a:t>
            </a:r>
          </a:p>
          <a:p>
            <a:pPr marL="228600" indent="-228600" eaLnBrk="1" hangingPunct="1">
              <a:buAutoNum type="arabicParenBoth"/>
            </a:pPr>
            <a:r>
              <a:rPr lang="ru-RU" altLang="ru-RU" b="0" baseline="0" dirty="0" smtClean="0">
                <a:latin typeface="Arial" charset="0"/>
                <a:cs typeface="Arial" charset="0"/>
              </a:rPr>
              <a:t>Проведенные замены, </a:t>
            </a:r>
          </a:p>
          <a:p>
            <a:pPr marL="228600" indent="-228600" eaLnBrk="1" hangingPunct="1">
              <a:buAutoNum type="arabicParenBoth"/>
            </a:pPr>
            <a:r>
              <a:rPr lang="ru-RU" altLang="ru-RU" b="0" baseline="0" dirty="0" smtClean="0">
                <a:latin typeface="Arial" charset="0"/>
                <a:cs typeface="Arial" charset="0"/>
              </a:rPr>
              <a:t>Потребность и её состояние (сколько запрошено, сколько консолидировано, внеплановая)</a:t>
            </a:r>
          </a:p>
          <a:p>
            <a:pPr marL="228600" indent="-228600" eaLnBrk="1" hangingPunct="1">
              <a:buAutoNum type="arabicParenBoth"/>
            </a:pPr>
            <a:r>
              <a:rPr lang="ru-RU" altLang="ru-RU" b="0" baseline="0" dirty="0" smtClean="0">
                <a:latin typeface="Arial" charset="0"/>
                <a:cs typeface="Arial" charset="0"/>
              </a:rPr>
              <a:t>Покрытие потребности (не размещено, в лотах, в договорах, перемещение внутри группы, вне программы)</a:t>
            </a:r>
          </a:p>
          <a:p>
            <a:pPr marL="228600" indent="-228600" eaLnBrk="1" hangingPunct="1">
              <a:buAutoNum type="arabicParenBoth"/>
            </a:pPr>
            <a:r>
              <a:rPr lang="ru-RU" altLang="ru-RU" b="0" baseline="0" dirty="0" smtClean="0">
                <a:latin typeface="Arial" charset="0"/>
                <a:cs typeface="Arial" charset="0"/>
              </a:rPr>
              <a:t> Исполнение (в заказах, поступило).</a:t>
            </a:r>
            <a:endParaRPr lang="ru-RU" altLang="ru-RU" b="0" dirty="0" smtClean="0">
              <a:latin typeface="Arial" charset="0"/>
              <a:cs typeface="Arial" charset="0"/>
            </a:endParaRPr>
          </a:p>
          <a:p>
            <a:pPr eaLnBrk="1" hangingPunct="1"/>
            <a:endParaRPr lang="ru-RU" altLang="ru-RU" b="0" dirty="0" smtClean="0">
              <a:latin typeface="Arial" charset="0"/>
              <a:cs typeface="Arial" charset="0"/>
            </a:endParaRPr>
          </a:p>
        </p:txBody>
      </p:sp>
    </p:spTree>
    <p:extLst>
      <p:ext uri="{BB962C8B-B14F-4D97-AF65-F5344CB8AC3E}">
        <p14:creationId xmlns:p14="http://schemas.microsoft.com/office/powerpoint/2010/main" val="2939529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327025"/>
            <a:ext cx="4962525" cy="3721100"/>
          </a:xfrm>
        </p:spPr>
      </p:sp>
      <p:sp>
        <p:nvSpPr>
          <p:cNvPr id="3" name="Заметки 2"/>
          <p:cNvSpPr>
            <a:spLocks noGrp="1"/>
          </p:cNvSpPr>
          <p:nvPr>
            <p:ph type="body" idx="1"/>
          </p:nvPr>
        </p:nvSpPr>
        <p:spPr>
          <a:xfrm>
            <a:off x="958260" y="4175447"/>
            <a:ext cx="4984750" cy="5426096"/>
          </a:xfrm>
        </p:spPr>
        <p:txBody>
          <a:bodyPr/>
          <a:lstStyle/>
          <a:p>
            <a:r>
              <a:rPr lang="ru-RU" baseline="0" dirty="0" smtClean="0">
                <a:latin typeface="Tahoma" panose="020B0604030504040204" pitchFamily="34" charset="0"/>
                <a:ea typeface="Tahoma" panose="020B0604030504040204" pitchFamily="34" charset="0"/>
                <a:cs typeface="Tahoma" panose="020B0604030504040204" pitchFamily="34" charset="0"/>
              </a:rPr>
              <a:t>Первым шагом на пути оптимизации оборотных запасов группы компаний является поиск оптимального варианта приобретения ресурсов. Одни ресурсы закупаются централизованно, другие децентрализовано. При этом нужно понимать, что один и тот же ресурс может приобретаться одними ДЗО централизованно, а другими децентрализовано.  </a:t>
            </a:r>
          </a:p>
          <a:p>
            <a:r>
              <a:rPr lang="ru-RU" b="1" baseline="0" dirty="0" smtClean="0">
                <a:latin typeface="Tahoma" panose="020B0604030504040204" pitchFamily="34" charset="0"/>
                <a:ea typeface="Tahoma" panose="020B0604030504040204" pitchFamily="34" charset="0"/>
                <a:cs typeface="Tahoma" panose="020B0604030504040204" pitchFamily="34" charset="0"/>
              </a:rPr>
              <a:t>В Управление холдингом реализовано две схемы: </a:t>
            </a:r>
          </a:p>
          <a:p>
            <a:pPr marL="228591" indent="-228591">
              <a:buAutoNum type="arabicParenR"/>
            </a:pPr>
            <a:r>
              <a:rPr lang="ru-RU" baseline="0" dirty="0" smtClean="0">
                <a:latin typeface="Tahoma" panose="020B0604030504040204" pitchFamily="34" charset="0"/>
                <a:ea typeface="Tahoma" panose="020B0604030504040204" pitchFamily="34" charset="0"/>
                <a:cs typeface="Tahoma" panose="020B0604030504040204" pitchFamily="34" charset="0"/>
              </a:rPr>
              <a:t>Централизация закупочных процедур. Сбор потребностей ДЗО и проведение торгов выполняется централизованно, а договор спускается на исполнение в ДЗО и поставка идет напрямую на ДЗО. </a:t>
            </a:r>
          </a:p>
          <a:p>
            <a:pPr marL="228591" indent="-228591">
              <a:buAutoNum type="arabicParenR"/>
            </a:pPr>
            <a:r>
              <a:rPr lang="ru-RU" baseline="0" dirty="0" smtClean="0">
                <a:latin typeface="Tahoma" panose="020B0604030504040204" pitchFamily="34" charset="0"/>
                <a:ea typeface="Tahoma" panose="020B0604030504040204" pitchFamily="34" charset="0"/>
                <a:cs typeface="Tahoma" panose="020B0604030504040204" pitchFamily="34" charset="0"/>
              </a:rPr>
              <a:t>Централизация не только закупочных процедур, но и процедур снабжения. В этом случае договор заключается на УК или ОЦО, поставщик поставляет поставку на УК, которое по мере необходимости осуществляет подпитку складов ДЗО используя товарные накладные с минимальной наценкой. </a:t>
            </a:r>
          </a:p>
          <a:p>
            <a:pPr marL="228591" indent="-228591">
              <a:buAutoNum type="arabicParenR"/>
            </a:pPr>
            <a:r>
              <a:rPr lang="ru-RU" baseline="0" dirty="0" smtClean="0">
                <a:latin typeface="Tahoma" panose="020B0604030504040204" pitchFamily="34" charset="0"/>
                <a:ea typeface="Tahoma" panose="020B0604030504040204" pitchFamily="34" charset="0"/>
                <a:cs typeface="Tahoma" panose="020B0604030504040204" pitchFamily="34" charset="0"/>
              </a:rPr>
              <a:t>Для выработки оптимальной стратегии разрабатывают формы управленческой отчетности по закупкам и собирают отчетность с дочерних обществ. Отчетность может содержать самые разные данные: категория запаса, сведения о поставщиках, сроках, объемах, периодичности закупок </a:t>
            </a:r>
            <a:r>
              <a:rPr lang="ru-RU" baseline="0" dirty="0" err="1" smtClean="0">
                <a:latin typeface="Tahoma" panose="020B0604030504040204" pitchFamily="34" charset="0"/>
                <a:ea typeface="Tahoma" panose="020B0604030504040204" pitchFamily="34" charset="0"/>
                <a:cs typeface="Tahoma" panose="020B0604030504040204" pitchFamily="34" charset="0"/>
              </a:rPr>
              <a:t>итд</a:t>
            </a:r>
            <a:r>
              <a:rPr lang="ru-RU" baseline="0" dirty="0" smtClean="0">
                <a:latin typeface="Tahoma" panose="020B0604030504040204" pitchFamily="34" charset="0"/>
                <a:ea typeface="Tahoma" panose="020B0604030504040204" pitchFamily="34" charset="0"/>
                <a:cs typeface="Tahoma" panose="020B0604030504040204" pitchFamily="34" charset="0"/>
              </a:rPr>
              <a:t>. На основе предоставленной отчетности и проведенного анализа управляющая компания определяет правила закупки для каждой организации, каждой номенклатурной позиции, определяют стратегию закупки – централизовано или децентрализовано.</a:t>
            </a:r>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3</a:t>
            </a:fld>
            <a:endParaRPr lang="ru-RU" altLang="ru-RU"/>
          </a:p>
        </p:txBody>
      </p:sp>
    </p:spTree>
    <p:extLst>
      <p:ext uri="{BB962C8B-B14F-4D97-AF65-F5344CB8AC3E}">
        <p14:creationId xmlns:p14="http://schemas.microsoft.com/office/powerpoint/2010/main" val="2739066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lvl1pPr defTabSz="955634" eaLnBrk="0" hangingPunct="0">
              <a:lnSpc>
                <a:spcPct val="110000"/>
              </a:lnSpc>
              <a:spcBef>
                <a:spcPct val="50000"/>
              </a:spcBef>
              <a:defRPr sz="2000">
                <a:solidFill>
                  <a:schemeClr val="tx1"/>
                </a:solidFill>
                <a:latin typeface="Arial" charset="0"/>
              </a:defRPr>
            </a:lvl1pPr>
            <a:lvl2pPr marL="742918" indent="-285738" defTabSz="955634" eaLnBrk="0" hangingPunct="0">
              <a:lnSpc>
                <a:spcPct val="110000"/>
              </a:lnSpc>
              <a:spcBef>
                <a:spcPct val="50000"/>
              </a:spcBef>
              <a:defRPr sz="2000">
                <a:solidFill>
                  <a:schemeClr val="tx1"/>
                </a:solidFill>
                <a:latin typeface="Arial" charset="0"/>
              </a:defRPr>
            </a:lvl2pPr>
            <a:lvl3pPr marL="1142951" indent="-228591" defTabSz="955634" eaLnBrk="0" hangingPunct="0">
              <a:lnSpc>
                <a:spcPct val="110000"/>
              </a:lnSpc>
              <a:spcBef>
                <a:spcPct val="50000"/>
              </a:spcBef>
              <a:defRPr sz="2000">
                <a:solidFill>
                  <a:schemeClr val="tx1"/>
                </a:solidFill>
                <a:latin typeface="Arial" charset="0"/>
              </a:defRPr>
            </a:lvl3pPr>
            <a:lvl4pPr marL="1600132" indent="-228591" defTabSz="955634" eaLnBrk="0" hangingPunct="0">
              <a:lnSpc>
                <a:spcPct val="110000"/>
              </a:lnSpc>
              <a:spcBef>
                <a:spcPct val="50000"/>
              </a:spcBef>
              <a:defRPr sz="2000">
                <a:solidFill>
                  <a:schemeClr val="tx1"/>
                </a:solidFill>
                <a:latin typeface="Arial" charset="0"/>
              </a:defRPr>
            </a:lvl4pPr>
            <a:lvl5pPr marL="2057312" indent="-228591" defTabSz="955634" eaLnBrk="0" hangingPunct="0">
              <a:lnSpc>
                <a:spcPct val="110000"/>
              </a:lnSpc>
              <a:spcBef>
                <a:spcPct val="50000"/>
              </a:spcBef>
              <a:defRPr sz="2000">
                <a:solidFill>
                  <a:schemeClr val="tx1"/>
                </a:solidFill>
                <a:latin typeface="Arial" charset="0"/>
              </a:defRPr>
            </a:lvl5pPr>
            <a:lvl6pPr marL="2514492" indent="-228591" defTabSz="955634" eaLnBrk="0" fontAlgn="base" hangingPunct="0">
              <a:lnSpc>
                <a:spcPct val="110000"/>
              </a:lnSpc>
              <a:spcBef>
                <a:spcPct val="50000"/>
              </a:spcBef>
              <a:spcAft>
                <a:spcPct val="0"/>
              </a:spcAft>
              <a:defRPr sz="2000">
                <a:solidFill>
                  <a:schemeClr val="tx1"/>
                </a:solidFill>
                <a:latin typeface="Arial" charset="0"/>
              </a:defRPr>
            </a:lvl6pPr>
            <a:lvl7pPr marL="2971673" indent="-228591" defTabSz="955634" eaLnBrk="0" fontAlgn="base" hangingPunct="0">
              <a:lnSpc>
                <a:spcPct val="110000"/>
              </a:lnSpc>
              <a:spcBef>
                <a:spcPct val="50000"/>
              </a:spcBef>
              <a:spcAft>
                <a:spcPct val="0"/>
              </a:spcAft>
              <a:defRPr sz="2000">
                <a:solidFill>
                  <a:schemeClr val="tx1"/>
                </a:solidFill>
                <a:latin typeface="Arial" charset="0"/>
              </a:defRPr>
            </a:lvl7pPr>
            <a:lvl8pPr marL="3428853" indent="-228591" defTabSz="955634" eaLnBrk="0" fontAlgn="base" hangingPunct="0">
              <a:lnSpc>
                <a:spcPct val="110000"/>
              </a:lnSpc>
              <a:spcBef>
                <a:spcPct val="50000"/>
              </a:spcBef>
              <a:spcAft>
                <a:spcPct val="0"/>
              </a:spcAft>
              <a:defRPr sz="2000">
                <a:solidFill>
                  <a:schemeClr val="tx1"/>
                </a:solidFill>
                <a:latin typeface="Arial" charset="0"/>
              </a:defRPr>
            </a:lvl8pPr>
            <a:lvl9pPr marL="3886033" indent="-228591" defTabSz="955634" eaLnBrk="0" fontAlgn="base" hangingPunct="0">
              <a:lnSpc>
                <a:spcPct val="110000"/>
              </a:lnSpc>
              <a:spcBef>
                <a:spcPct val="50000"/>
              </a:spcBef>
              <a:spcAft>
                <a:spcPct val="0"/>
              </a:spcAft>
              <a:defRPr sz="2000">
                <a:solidFill>
                  <a:schemeClr val="tx1"/>
                </a:solidFill>
                <a:latin typeface="Arial" charset="0"/>
              </a:defRPr>
            </a:lvl9pPr>
          </a:lstStyle>
          <a:p>
            <a:pPr eaLnBrk="1" hangingPunct="1">
              <a:lnSpc>
                <a:spcPct val="100000"/>
              </a:lnSpc>
              <a:spcBef>
                <a:spcPct val="0"/>
              </a:spcBef>
              <a:defRPr/>
            </a:pPr>
            <a:fld id="{7BBA95D5-62D5-4A79-8726-5A554C46FB24}" type="slidenum">
              <a:rPr lang="ru-RU" altLang="ru-RU" sz="1300">
                <a:solidFill>
                  <a:prstClr val="black"/>
                </a:solidFill>
              </a:rPr>
              <a:pPr eaLnBrk="1" hangingPunct="1">
                <a:lnSpc>
                  <a:spcPct val="100000"/>
                </a:lnSpc>
                <a:spcBef>
                  <a:spcPct val="0"/>
                </a:spcBef>
                <a:defRPr/>
              </a:pPr>
              <a:t>4</a:t>
            </a:fld>
            <a:endParaRPr lang="ru-RU" altLang="ru-RU" sz="1300">
              <a:solidFill>
                <a:prstClr val="black"/>
              </a:solidFill>
            </a:endParaRPr>
          </a:p>
        </p:txBody>
      </p:sp>
      <p:sp>
        <p:nvSpPr>
          <p:cNvPr id="34819" name="Rectangle 2"/>
          <p:cNvSpPr>
            <a:spLocks noGrp="1" noRot="1" noChangeAspect="1" noChangeArrowheads="1" noTextEdit="1"/>
          </p:cNvSpPr>
          <p:nvPr>
            <p:ph type="sldImg"/>
          </p:nvPr>
        </p:nvSpPr>
        <p:spPr>
          <a:xfrm>
            <a:off x="917575" y="233363"/>
            <a:ext cx="4962525" cy="3722687"/>
          </a:xfrm>
          <a:ln/>
        </p:spPr>
      </p:sp>
      <p:sp>
        <p:nvSpPr>
          <p:cNvPr id="40964" name="Rectangle 3"/>
          <p:cNvSpPr>
            <a:spLocks noGrp="1" noChangeArrowheads="1"/>
          </p:cNvSpPr>
          <p:nvPr>
            <p:ph type="body" idx="1"/>
          </p:nvPr>
        </p:nvSpPr>
        <p:spPr>
          <a:xfrm>
            <a:off x="303214" y="4027488"/>
            <a:ext cx="6264275" cy="5259387"/>
          </a:xfrm>
        </p:spPr>
        <p:txBody>
          <a:bodyPr/>
          <a:lstStyle/>
          <a:p>
            <a:pPr eaLnBrk="1" hangingPunct="1">
              <a:defRPr/>
            </a:pPr>
            <a:r>
              <a:rPr lang="ru-RU" altLang="ru-RU" b="1" dirty="0" smtClean="0">
                <a:latin typeface="Tahoma" panose="020B0604030504040204" pitchFamily="34" charset="0"/>
                <a:ea typeface="Tahoma" panose="020B0604030504040204" pitchFamily="34" charset="0"/>
                <a:cs typeface="Tahoma" panose="020B0604030504040204" pitchFamily="34" charset="0"/>
              </a:rPr>
              <a:t>Функциональная архитектура нашего решения следующий. </a:t>
            </a:r>
          </a:p>
          <a:p>
            <a:pPr eaLnBrk="1" hangingPunct="1">
              <a:defRPr/>
            </a:pPr>
            <a:r>
              <a:rPr lang="ru-RU" altLang="ru-RU" dirty="0" smtClean="0">
                <a:latin typeface="Tahoma" panose="020B0604030504040204" pitchFamily="34" charset="0"/>
                <a:ea typeface="Tahoma" panose="020B0604030504040204" pitchFamily="34" charset="0"/>
                <a:cs typeface="Tahoma" panose="020B0604030504040204" pitchFamily="34" charset="0"/>
              </a:rPr>
              <a:t>Потребность формируется в специализированных системах, внешних по отношению к Управление холдингом. Именно данные системы располагают функциональностью по формированию потребности в запасах так как она в них рождается. Потребность передается в нашу систему или пробивается вручную.  </a:t>
            </a:r>
          </a:p>
          <a:p>
            <a:pPr eaLnBrk="1" hangingPunct="1">
              <a:defRPr/>
            </a:pPr>
            <a:r>
              <a:rPr lang="ru-RU" altLang="ru-RU" dirty="0" smtClean="0">
                <a:latin typeface="Tahoma" panose="020B0604030504040204" pitchFamily="34" charset="0"/>
                <a:ea typeface="Tahoma" panose="020B0604030504040204" pitchFamily="34" charset="0"/>
                <a:cs typeface="Tahoma" panose="020B0604030504040204" pitchFamily="34" charset="0"/>
              </a:rPr>
              <a:t>(1) Дальнейший процесс по исполнению потребности происходит в нашей системе. </a:t>
            </a:r>
          </a:p>
          <a:p>
            <a:pPr eaLnBrk="1" hangingPunct="1">
              <a:defRPr/>
            </a:pPr>
            <a:r>
              <a:rPr lang="ru-RU" dirty="0" smtClean="0">
                <a:latin typeface="Tahoma" panose="020B0604030504040204" pitchFamily="34" charset="0"/>
                <a:ea typeface="Tahoma" panose="020B0604030504040204" pitchFamily="34" charset="0"/>
                <a:cs typeface="Tahoma" panose="020B0604030504040204" pitchFamily="34" charset="0"/>
              </a:rPr>
              <a:t>(2) После того как потребность Дочерних обществ зарегистрирована, выполняется сверка по статьям бюджетов и на уровне группы консолидируется в годовой план, проводится работа по уточнению позиций, проводится замена на «</a:t>
            </a:r>
            <a:r>
              <a:rPr lang="ru-RU" dirty="0" err="1" smtClean="0">
                <a:latin typeface="Tahoma" panose="020B0604030504040204" pitchFamily="34" charset="0"/>
                <a:ea typeface="Tahoma" panose="020B0604030504040204" pitchFamily="34" charset="0"/>
                <a:cs typeface="Tahoma" panose="020B0604030504040204" pitchFamily="34" charset="0"/>
              </a:rPr>
              <a:t>унификаты</a:t>
            </a:r>
            <a:r>
              <a:rPr lang="ru-RU" dirty="0" smtClean="0">
                <a:latin typeface="Tahoma" panose="020B0604030504040204" pitchFamily="34" charset="0"/>
                <a:ea typeface="Tahoma" panose="020B0604030504040204" pitchFamily="34" charset="0"/>
                <a:cs typeface="Tahoma" panose="020B0604030504040204" pitchFamily="34" charset="0"/>
              </a:rPr>
              <a:t>» и аналоги чтобы избежать дублирования данных. Допускается работа с укрупненными позициями – товарными категориями. </a:t>
            </a:r>
          </a:p>
          <a:p>
            <a:pPr eaLnBrk="1" hangingPunct="1">
              <a:defRPr/>
            </a:pPr>
            <a:r>
              <a:rPr lang="ru-RU" dirty="0" smtClean="0">
                <a:latin typeface="Tahoma" panose="020B0604030504040204" pitchFamily="34" charset="0"/>
                <a:ea typeface="Tahoma" panose="020B0604030504040204" pitchFamily="34" charset="0"/>
                <a:cs typeface="Tahoma" panose="020B0604030504040204" pitchFamily="34" charset="0"/>
              </a:rPr>
              <a:t>(3 )Полученная потребность тщательно анализируется на предмет источника покрытия потребности. </a:t>
            </a:r>
          </a:p>
          <a:p>
            <a:pPr marL="171443" indent="-171443" eaLnBrk="1" hangingPunct="1">
              <a:buFontTx/>
              <a:buChar char="-"/>
              <a:defRPr/>
            </a:pPr>
            <a:r>
              <a:rPr lang="ru-RU" dirty="0" smtClean="0">
                <a:latin typeface="Tahoma" panose="020B0604030504040204" pitchFamily="34" charset="0"/>
                <a:ea typeface="Tahoma" panose="020B0604030504040204" pitchFamily="34" charset="0"/>
                <a:cs typeface="Tahoma" panose="020B0604030504040204" pitchFamily="34" charset="0"/>
              </a:rPr>
              <a:t>Проверяется наличие номенклатуры на складах, Проверяются, условия по действующим договорам. Выделяются позиции, которые могут закупаться ДЗО самостоятельно.</a:t>
            </a:r>
          </a:p>
          <a:p>
            <a:pPr eaLnBrk="1" hangingPunct="1">
              <a:defRPr/>
            </a:pPr>
            <a:r>
              <a:rPr lang="ru-RU" dirty="0" smtClean="0">
                <a:latin typeface="Tahoma" panose="020B0604030504040204" pitchFamily="34" charset="0"/>
                <a:ea typeface="Tahoma" panose="020B0604030504040204" pitchFamily="34" charset="0"/>
                <a:cs typeface="Tahoma" panose="020B0604030504040204" pitchFamily="34" charset="0"/>
              </a:rPr>
              <a:t>(4) Оставшаяся потребность представляет собой </a:t>
            </a:r>
            <a:r>
              <a:rPr lang="ru-RU" b="1" dirty="0" smtClean="0">
                <a:latin typeface="Tahoma" panose="020B0604030504040204" pitchFamily="34" charset="0"/>
                <a:ea typeface="Tahoma" panose="020B0604030504040204" pitchFamily="34" charset="0"/>
                <a:cs typeface="Tahoma" panose="020B0604030504040204" pitchFamily="34" charset="0"/>
              </a:rPr>
              <a:t>уточненный план</a:t>
            </a:r>
            <a:r>
              <a:rPr lang="ru-RU" dirty="0" smtClean="0">
                <a:latin typeface="Tahoma" panose="020B0604030504040204" pitchFamily="34" charset="0"/>
                <a:ea typeface="Tahoma" panose="020B0604030504040204" pitchFamily="34" charset="0"/>
                <a:cs typeface="Tahoma" panose="020B0604030504040204" pitchFamily="34" charset="0"/>
              </a:rPr>
              <a:t> и подлежит закупке на рынке. Субъекты 223-Фз публикуют данных план на сайте </a:t>
            </a:r>
            <a:r>
              <a:rPr lang="ru-RU" dirty="0" err="1" smtClean="0">
                <a:latin typeface="Tahoma" panose="020B0604030504040204" pitchFamily="34" charset="0"/>
                <a:ea typeface="Tahoma" panose="020B0604030504040204" pitchFamily="34" charset="0"/>
                <a:cs typeface="Tahoma" panose="020B0604030504040204" pitchFamily="34" charset="0"/>
              </a:rPr>
              <a:t>Госзакупок</a:t>
            </a:r>
            <a:r>
              <a:rPr lang="ru-RU" dirty="0" smtClean="0">
                <a:latin typeface="Tahoma" panose="020B0604030504040204" pitchFamily="34" charset="0"/>
                <a:ea typeface="Tahoma" panose="020B0604030504040204" pitchFamily="34" charset="0"/>
                <a:cs typeface="Tahoma" panose="020B0604030504040204" pitchFamily="34" charset="0"/>
              </a:rPr>
              <a:t>. </a:t>
            </a:r>
          </a:p>
          <a:p>
            <a:pPr eaLnBrk="1" hangingPunct="1">
              <a:defRPr/>
            </a:pPr>
            <a:r>
              <a:rPr lang="ru-RU" dirty="0" smtClean="0">
                <a:latin typeface="Tahoma" panose="020B0604030504040204" pitchFamily="34" charset="0"/>
                <a:ea typeface="Tahoma" panose="020B0604030504040204" pitchFamily="34" charset="0"/>
                <a:cs typeface="Tahoma" panose="020B0604030504040204" pitchFamily="34" charset="0"/>
              </a:rPr>
              <a:t>(5) Далее номенклатурные позиции объединяются в лоты и запускается процедура по проведению торгов и выбору поставщика, которая может проводится в том числе на ЭТП</a:t>
            </a:r>
          </a:p>
          <a:p>
            <a:pPr eaLnBrk="1" hangingPunct="1">
              <a:defRPr/>
            </a:pPr>
            <a:r>
              <a:rPr lang="ru-RU" dirty="0" smtClean="0">
                <a:latin typeface="Tahoma" panose="020B0604030504040204" pitchFamily="34" charset="0"/>
                <a:ea typeface="Tahoma" panose="020B0604030504040204" pitchFamily="34" charset="0"/>
                <a:cs typeface="Tahoma" panose="020B0604030504040204" pitchFamily="34" charset="0"/>
              </a:rPr>
              <a:t>(6) </a:t>
            </a:r>
            <a:r>
              <a:rPr lang="ru-RU" altLang="ru-RU" dirty="0" smtClean="0">
                <a:latin typeface="Tahoma" panose="020B0604030504040204" pitchFamily="34" charset="0"/>
                <a:ea typeface="Tahoma" panose="020B0604030504040204" pitchFamily="34" charset="0"/>
                <a:cs typeface="Tahoma" panose="020B0604030504040204" pitchFamily="34" charset="0"/>
              </a:rPr>
              <a:t>Процесс заканчивается передачей договора на исполнение в ДЗО или отгрузкой материальных запасов на ДЗО.  </a:t>
            </a:r>
            <a:endParaRPr lang="ru-RU" dirty="0" smtClean="0">
              <a:latin typeface="Tahoma" panose="020B0604030504040204" pitchFamily="34" charset="0"/>
              <a:ea typeface="Tahoma" panose="020B0604030504040204" pitchFamily="34" charset="0"/>
              <a:cs typeface="Tahoma" panose="020B0604030504040204" pitchFamily="34" charset="0"/>
            </a:endParaRPr>
          </a:p>
          <a:p>
            <a:pPr eaLnBrk="1" hangingPunct="1">
              <a:defRPr/>
            </a:pPr>
            <a:r>
              <a:rPr lang="ru-RU" u="sng" dirty="0" smtClean="0">
                <a:latin typeface="Tahoma" panose="020B0604030504040204" pitchFamily="34" charset="0"/>
                <a:ea typeface="Tahoma" panose="020B0604030504040204" pitchFamily="34" charset="0"/>
                <a:cs typeface="Tahoma" panose="020B0604030504040204" pitchFamily="34" charset="0"/>
              </a:rPr>
              <a:t>(7) По результатам торгов субъекты 223-ФЗ выгружают на сайт </a:t>
            </a:r>
            <a:r>
              <a:rPr lang="ru-RU" u="sng" dirty="0" err="1" smtClean="0">
                <a:latin typeface="Tahoma" panose="020B0604030504040204" pitchFamily="34" charset="0"/>
                <a:ea typeface="Tahoma" panose="020B0604030504040204" pitchFamily="34" charset="0"/>
                <a:cs typeface="Tahoma" panose="020B0604030504040204" pitchFamily="34" charset="0"/>
              </a:rPr>
              <a:t>Госзакупок</a:t>
            </a:r>
            <a:r>
              <a:rPr lang="ru-RU" u="sng" dirty="0" smtClean="0">
                <a:latin typeface="Tahoma" panose="020B0604030504040204" pitchFamily="34" charset="0"/>
                <a:ea typeface="Tahoma" panose="020B0604030504040204" pitchFamily="34" charset="0"/>
                <a:cs typeface="Tahoma" panose="020B0604030504040204" pitchFamily="34" charset="0"/>
              </a:rPr>
              <a:t> </a:t>
            </a:r>
            <a:r>
              <a:rPr lang="ru-RU" dirty="0" smtClean="0">
                <a:latin typeface="Tahoma" panose="020B0604030504040204" pitchFamily="34" charset="0"/>
                <a:ea typeface="Tahoma" panose="020B0604030504040204" pitchFamily="34" charset="0"/>
                <a:cs typeface="Tahoma" panose="020B0604030504040204" pitchFamily="34" charset="0"/>
              </a:rPr>
              <a:t>пакет документов.  </a:t>
            </a:r>
          </a:p>
          <a:p>
            <a:pPr eaLnBrk="1" hangingPunct="1">
              <a:defRPr/>
            </a:pPr>
            <a:endParaRPr lang="ru-RU" altLang="ru-RU" dirty="0" smtClean="0"/>
          </a:p>
        </p:txBody>
      </p:sp>
    </p:spTree>
    <p:extLst>
      <p:ext uri="{BB962C8B-B14F-4D97-AF65-F5344CB8AC3E}">
        <p14:creationId xmlns:p14="http://schemas.microsoft.com/office/powerpoint/2010/main" val="2488492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latin typeface="Tahoma" panose="020B0604030504040204" pitchFamily="34" charset="0"/>
                <a:ea typeface="Tahoma" panose="020B0604030504040204" pitchFamily="34" charset="0"/>
                <a:cs typeface="Tahoma" panose="020B0604030504040204" pitchFamily="34" charset="0"/>
              </a:rPr>
              <a:t>Перед вами карта </a:t>
            </a:r>
            <a:r>
              <a:rPr lang="ru-RU" b="1" baseline="0" dirty="0" smtClean="0">
                <a:latin typeface="Tahoma" panose="020B0604030504040204" pitchFamily="34" charset="0"/>
                <a:ea typeface="Tahoma" panose="020B0604030504040204" pitchFamily="34" charset="0"/>
                <a:cs typeface="Tahoma" panose="020B0604030504040204" pitchFamily="34" charset="0"/>
              </a:rPr>
              <a:t>процесса.</a:t>
            </a:r>
            <a:r>
              <a:rPr lang="ru-RU" b="0" baseline="0" dirty="0" smtClean="0">
                <a:latin typeface="Tahoma" panose="020B0604030504040204" pitchFamily="34" charset="0"/>
                <a:ea typeface="Tahoma" panose="020B0604030504040204" pitchFamily="34" charset="0"/>
                <a:cs typeface="Tahoma" panose="020B0604030504040204" pitchFamily="34" charset="0"/>
              </a:rPr>
              <a:t>  Она поможет нам наглядно представить весь процесс и не потеряться по ходу изложения. На основной магистрали расположены основные наши остановки: бюджетирование закупок, работа с планом потребности, подготовка и утверждение плана закупок, подготовка и проведение закупочных процедур, исполнение договоров.  Так как а</a:t>
            </a:r>
            <a:r>
              <a:rPr lang="ru-RU" baseline="0" dirty="0" smtClean="0">
                <a:latin typeface="Tahoma" panose="020B0604030504040204" pitchFamily="34" charset="0"/>
                <a:ea typeface="Tahoma" panose="020B0604030504040204" pitchFamily="34" charset="0"/>
                <a:cs typeface="Tahoma" panose="020B0604030504040204" pitchFamily="34" charset="0"/>
              </a:rPr>
              <a:t>удитория имеет различную погруженность в тему, пройдемся по всему процессу, но с акцентами на важных моментах. И начнем мы с бюджетирования. </a:t>
            </a:r>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5</a:t>
            </a:fld>
            <a:endParaRPr lang="ru-RU" altLang="ru-RU"/>
          </a:p>
        </p:txBody>
      </p:sp>
    </p:spTree>
    <p:extLst>
      <p:ext uri="{BB962C8B-B14F-4D97-AF65-F5344CB8AC3E}">
        <p14:creationId xmlns:p14="http://schemas.microsoft.com/office/powerpoint/2010/main" val="3634557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ln/>
        </p:spPr>
      </p:sp>
      <p:sp>
        <p:nvSpPr>
          <p:cNvPr id="3" name="Заметки 2"/>
          <p:cNvSpPr>
            <a:spLocks noGrp="1"/>
          </p:cNvSpPr>
          <p:nvPr>
            <p:ph type="body" idx="1"/>
          </p:nvPr>
        </p:nvSpPr>
        <p:spPr>
          <a:xfrm>
            <a:off x="906463" y="4532314"/>
            <a:ext cx="4984750" cy="4467225"/>
          </a:xfrm>
        </p:spPr>
        <p:txBody>
          <a:bodyPr/>
          <a:lstStyle/>
          <a:p>
            <a:r>
              <a:rPr lang="ru-RU" dirty="0">
                <a:latin typeface="Tahoma" panose="020B0604030504040204" pitchFamily="34" charset="0"/>
                <a:ea typeface="Tahoma" panose="020B0604030504040204" pitchFamily="34" charset="0"/>
                <a:cs typeface="Tahoma" panose="020B0604030504040204" pitchFamily="34" charset="0"/>
              </a:rPr>
              <a:t>В системе бюджет может формироваться по двум сценариям. </a:t>
            </a:r>
          </a:p>
          <a:p>
            <a:pPr lvl="0"/>
            <a:r>
              <a:rPr lang="ru-RU" b="1" dirty="0">
                <a:latin typeface="Tahoma" panose="020B0604030504040204" pitchFamily="34" charset="0"/>
                <a:ea typeface="Tahoma" panose="020B0604030504040204" pitchFamily="34" charset="0"/>
                <a:cs typeface="Tahoma" panose="020B0604030504040204" pitchFamily="34" charset="0"/>
              </a:rPr>
              <a:t>Сценарий «От потребности»</a:t>
            </a:r>
            <a:r>
              <a:rPr lang="ru-RU" dirty="0">
                <a:latin typeface="Tahoma" panose="020B0604030504040204" pitchFamily="34" charset="0"/>
                <a:ea typeface="Tahoma" panose="020B0604030504040204" pitchFamily="34" charset="0"/>
                <a:cs typeface="Tahoma" panose="020B0604030504040204" pitchFamily="34" charset="0"/>
              </a:rPr>
              <a:t>, характерен для производственных и торговых компаний, когда точкой отсчета является план продаж или производства. Он расшивается по спецификациям, формируя план МТО. Мы забираем план потребности из систем производственного планирования, определяем источники потребности и получаем уточненный план потребности. Из плана потребности по плановым ценам формируется бюджет закупок.</a:t>
            </a:r>
          </a:p>
          <a:p>
            <a:pPr lvl="0"/>
            <a:r>
              <a:rPr lang="ru-RU" b="1" dirty="0">
                <a:latin typeface="Tahoma" panose="020B0604030504040204" pitchFamily="34" charset="0"/>
                <a:ea typeface="Tahoma" panose="020B0604030504040204" pitchFamily="34" charset="0"/>
                <a:cs typeface="Tahoma" panose="020B0604030504040204" pitchFamily="34" charset="0"/>
              </a:rPr>
              <a:t> Сценарий «От лимитов»</a:t>
            </a:r>
            <a:r>
              <a:rPr lang="ru-RU" dirty="0">
                <a:latin typeface="Tahoma" panose="020B0604030504040204" pitchFamily="34" charset="0"/>
                <a:ea typeface="Tahoma" panose="020B0604030504040204" pitchFamily="34" charset="0"/>
                <a:cs typeface="Tahoma" panose="020B0604030504040204" pitchFamily="34" charset="0"/>
              </a:rPr>
              <a:t>. Характерен для планирования АХР и организаций, оказывающих услуги. Лимитирующие бюджеты спускаемые Управляющей компанией ограничивают потребности ДЗО. Формируется потребность, передается в наши системы и далее процесс не отличается от первого варианта. </a:t>
            </a:r>
          </a:p>
          <a:p>
            <a:pPr lvl="0"/>
            <a:r>
              <a:rPr lang="ru-RU" b="1" dirty="0">
                <a:latin typeface="Tahoma" panose="020B0604030504040204" pitchFamily="34" charset="0"/>
                <a:ea typeface="Tahoma" panose="020B0604030504040204" pitchFamily="34" charset="0"/>
                <a:cs typeface="Tahoma" panose="020B0604030504040204" pitchFamily="34" charset="0"/>
              </a:rPr>
              <a:t>В обеих подходах  </a:t>
            </a:r>
            <a:r>
              <a:rPr lang="ru-RU" dirty="0">
                <a:latin typeface="Tahoma" panose="020B0604030504040204" pitchFamily="34" charset="0"/>
                <a:ea typeface="Tahoma" panose="020B0604030504040204" pitchFamily="34" charset="0"/>
                <a:cs typeface="Tahoma" panose="020B0604030504040204" pitchFamily="34" charset="0"/>
              </a:rPr>
              <a:t>для </a:t>
            </a:r>
            <a:r>
              <a:rPr lang="ru-RU" dirty="0" err="1">
                <a:latin typeface="Tahoma" panose="020B0604030504040204" pitchFamily="34" charset="0"/>
                <a:ea typeface="Tahoma" panose="020B0604030504040204" pitchFamily="34" charset="0"/>
                <a:cs typeface="Tahoma" panose="020B0604030504040204" pitchFamily="34" charset="0"/>
              </a:rPr>
              <a:t>субьектов</a:t>
            </a:r>
            <a:r>
              <a:rPr lang="ru-RU" dirty="0">
                <a:latin typeface="Tahoma" panose="020B0604030504040204" pitchFamily="34" charset="0"/>
                <a:ea typeface="Tahoma" panose="020B0604030504040204" pitchFamily="34" charset="0"/>
                <a:cs typeface="Tahoma" panose="020B0604030504040204" pitchFamily="34" charset="0"/>
              </a:rPr>
              <a:t> 223-ФЗ важным результатом бюджетного процесса является Годовой план закупок, выгружаемый на сайт </a:t>
            </a:r>
            <a:r>
              <a:rPr lang="ru-RU" dirty="0" err="1">
                <a:latin typeface="Tahoma" panose="020B0604030504040204" pitchFamily="34" charset="0"/>
                <a:ea typeface="Tahoma" panose="020B0604030504040204" pitchFamily="34" charset="0"/>
                <a:cs typeface="Tahoma" panose="020B0604030504040204" pitchFamily="34" charset="0"/>
              </a:rPr>
              <a:t>Госзакупок</a:t>
            </a:r>
            <a:r>
              <a:rPr lang="ru-RU" dirty="0">
                <a:latin typeface="Tahoma" panose="020B0604030504040204" pitchFamily="34" charset="0"/>
                <a:ea typeface="Tahoma" panose="020B0604030504040204" pitchFamily="34" charset="0"/>
                <a:cs typeface="Tahoma" panose="020B0604030504040204" pitchFamily="34" charset="0"/>
              </a:rPr>
              <a:t>.</a:t>
            </a:r>
          </a:p>
          <a:p>
            <a:pPr>
              <a:defRPr/>
            </a:pPr>
            <a:endParaRPr lang="ru-RU" dirty="0"/>
          </a:p>
        </p:txBody>
      </p:sp>
      <p:sp>
        <p:nvSpPr>
          <p:cNvPr id="4" name="Номер слайда 3"/>
          <p:cNvSpPr>
            <a:spLocks noGrp="1"/>
          </p:cNvSpPr>
          <p:nvPr>
            <p:ph type="sldNum" sz="quarter" idx="5"/>
          </p:nvPr>
        </p:nvSpPr>
        <p:spPr/>
        <p:txBody>
          <a:bodyPr/>
          <a:lstStyle/>
          <a:p>
            <a:pPr>
              <a:defRPr/>
            </a:pPr>
            <a:fld id="{0A9F9AC6-BBBA-420A-95CC-132592E52AEA}" type="slidenum">
              <a:rPr lang="ru-RU" altLang="ru-RU" smtClean="0"/>
              <a:pPr>
                <a:defRPr/>
              </a:pPr>
              <a:t>6</a:t>
            </a:fld>
            <a:endParaRPr lang="ru-RU" altLang="ru-RU"/>
          </a:p>
        </p:txBody>
      </p:sp>
    </p:spTree>
    <p:extLst>
      <p:ext uri="{BB962C8B-B14F-4D97-AF65-F5344CB8AC3E}">
        <p14:creationId xmlns:p14="http://schemas.microsoft.com/office/powerpoint/2010/main" val="3011117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ahoma" panose="020B0604030504040204" pitchFamily="34" charset="0"/>
                <a:ea typeface="Tahoma" panose="020B0604030504040204" pitchFamily="34" charset="0"/>
                <a:cs typeface="Tahoma" panose="020B0604030504040204" pitchFamily="34" charset="0"/>
              </a:rPr>
              <a:t>Посмотрим</a:t>
            </a:r>
            <a:r>
              <a:rPr lang="ru-RU" baseline="0" dirty="0" smtClean="0">
                <a:latin typeface="Tahoma" panose="020B0604030504040204" pitchFamily="34" charset="0"/>
                <a:ea typeface="Tahoma" panose="020B0604030504040204" pitchFamily="34" charset="0"/>
                <a:cs typeface="Tahoma" panose="020B0604030504040204" pitchFamily="34" charset="0"/>
              </a:rPr>
              <a:t> подробнее варианты подготовки бюджетов в системе так как данный вопрос вызывает немалые затруднения. Бюджеты в системе могут формироваться экземплярами отчетов или  ракурсами. </a:t>
            </a:r>
            <a:r>
              <a:rPr lang="ru-RU" b="1" baseline="0" dirty="0" smtClean="0">
                <a:latin typeface="Tahoma" panose="020B0604030504040204" pitchFamily="34" charset="0"/>
                <a:ea typeface="Tahoma" panose="020B0604030504040204" pitchFamily="34" charset="0"/>
                <a:cs typeface="Tahoma" panose="020B0604030504040204" pitchFamily="34" charset="0"/>
              </a:rPr>
              <a:t>При подготовке бюджета от потребности</a:t>
            </a:r>
            <a:r>
              <a:rPr lang="ru-RU" baseline="0" dirty="0" smtClean="0">
                <a:latin typeface="Tahoma" panose="020B0604030504040204" pitchFamily="34" charset="0"/>
                <a:ea typeface="Tahoma" panose="020B0604030504040204" pitchFamily="34" charset="0"/>
                <a:cs typeface="Tahoma" panose="020B0604030504040204" pitchFamily="34" charset="0"/>
              </a:rPr>
              <a:t> возможны два подхода:</a:t>
            </a:r>
          </a:p>
          <a:p>
            <a:pPr marL="228591" indent="-228591">
              <a:buAutoNum type="arabicParenR"/>
            </a:pPr>
            <a:r>
              <a:rPr lang="ru-RU" baseline="0" dirty="0" smtClean="0">
                <a:latin typeface="Tahoma" panose="020B0604030504040204" pitchFamily="34" charset="0"/>
                <a:ea typeface="Tahoma" panose="020B0604030504040204" pitchFamily="34" charset="0"/>
                <a:cs typeface="Tahoma" panose="020B0604030504040204" pitchFamily="34" charset="0"/>
              </a:rPr>
              <a:t>Если данные во внешних системах уже подготовлены, а источники хорошо известны, то экземпляр отчета можно настроить для загрузки данных непосредственно из внешних учетных систем. В этом случае внутренние потребители, работая в привычных им системах готовят данные, а мы их автоматически забираем и при необходимости редактируем.</a:t>
            </a:r>
          </a:p>
          <a:p>
            <a:pPr marL="228591" indent="-228591">
              <a:buAutoNum type="arabicParenR"/>
            </a:pPr>
            <a:r>
              <a:rPr lang="ru-RU" baseline="0" dirty="0" smtClean="0">
                <a:latin typeface="Tahoma" panose="020B0604030504040204" pitchFamily="34" charset="0"/>
                <a:ea typeface="Tahoma" panose="020B0604030504040204" pitchFamily="34" charset="0"/>
                <a:cs typeface="Tahoma" panose="020B0604030504040204" pitchFamily="34" charset="0"/>
              </a:rPr>
              <a:t>Если данные требуется внести непосредственно в УХ, то внутренний потребитель  заполняет привычные ему документы «Регистрация потребности ДЗО» по сценарию отличному от сценария «план для лимитов», которые пишут движения в регистр потребности. Экземпляр отчета настраивают на подъем данных из регистра потребности. </a:t>
            </a:r>
          </a:p>
          <a:p>
            <a:r>
              <a:rPr lang="ru-RU" b="1" baseline="0" dirty="0" smtClean="0">
                <a:latin typeface="Tahoma" panose="020B0604030504040204" pitchFamily="34" charset="0"/>
                <a:ea typeface="Tahoma" panose="020B0604030504040204" pitchFamily="34" charset="0"/>
                <a:cs typeface="Tahoma" panose="020B0604030504040204" pitchFamily="34" charset="0"/>
              </a:rPr>
              <a:t>При подготовке бюджета от лимитов </a:t>
            </a:r>
            <a:r>
              <a:rPr lang="ru-RU" baseline="0" dirty="0" smtClean="0">
                <a:latin typeface="Tahoma" panose="020B0604030504040204" pitchFamily="34" charset="0"/>
                <a:ea typeface="Tahoma" panose="020B0604030504040204" pitchFamily="34" charset="0"/>
                <a:cs typeface="Tahoma" panose="020B0604030504040204" pitchFamily="34" charset="0"/>
              </a:rPr>
              <a:t>преимущественно работает только сотрудник ПЭО непосредственно с экземпляром отчета, пробивая данные вручную. Пользователь может загрузить данные предыдущего периода, наложить поправочные коэффициенты, подсистема бюджетирования предоставляет достаточно интересных инструментов для комфортной и быстрой  подготовки бюджета.</a:t>
            </a:r>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7</a:t>
            </a:fld>
            <a:endParaRPr lang="ru-RU" altLang="ru-RU"/>
          </a:p>
        </p:txBody>
      </p:sp>
    </p:spTree>
    <p:extLst>
      <p:ext uri="{BB962C8B-B14F-4D97-AF65-F5344CB8AC3E}">
        <p14:creationId xmlns:p14="http://schemas.microsoft.com/office/powerpoint/2010/main" val="3342265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ahoma" panose="020B0604030504040204" pitchFamily="34" charset="0"/>
                <a:ea typeface="Tahoma" panose="020B0604030504040204" pitchFamily="34" charset="0"/>
                <a:cs typeface="Tahoma" panose="020B0604030504040204" pitchFamily="34" charset="0"/>
              </a:rPr>
              <a:t>Переходим к подготовке плана потребности.</a:t>
            </a:r>
            <a:r>
              <a:rPr lang="ru-RU" baseline="0" dirty="0" smtClean="0">
                <a:latin typeface="Tahoma" panose="020B0604030504040204" pitchFamily="34" charset="0"/>
                <a:ea typeface="Tahoma" panose="020B0604030504040204" pitchFamily="34" charset="0"/>
                <a:cs typeface="Tahoma" panose="020B0604030504040204" pitchFamily="34" charset="0"/>
              </a:rPr>
              <a:t> </a:t>
            </a:r>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8</a:t>
            </a:fld>
            <a:endParaRPr lang="ru-RU" altLang="ru-RU"/>
          </a:p>
        </p:txBody>
      </p:sp>
    </p:spTree>
    <p:extLst>
      <p:ext uri="{BB962C8B-B14F-4D97-AF65-F5344CB8AC3E}">
        <p14:creationId xmlns:p14="http://schemas.microsoft.com/office/powerpoint/2010/main" val="1535838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227013"/>
            <a:ext cx="4962525" cy="3722687"/>
          </a:xfrm>
        </p:spPr>
      </p:sp>
      <p:sp>
        <p:nvSpPr>
          <p:cNvPr id="3" name="Заметки 2"/>
          <p:cNvSpPr>
            <a:spLocks noGrp="1"/>
          </p:cNvSpPr>
          <p:nvPr>
            <p:ph type="body" idx="1"/>
          </p:nvPr>
        </p:nvSpPr>
        <p:spPr>
          <a:xfrm>
            <a:off x="459483" y="4022134"/>
            <a:ext cx="5952192" cy="5651869"/>
          </a:xfrm>
        </p:spPr>
        <p:txBody>
          <a:bodyPr/>
          <a:lstStyle/>
          <a:p>
            <a:r>
              <a:rPr lang="ru-RU" b="1" dirty="0" smtClean="0">
                <a:latin typeface="Tahoma" panose="020B0604030504040204" pitchFamily="34" charset="0"/>
                <a:ea typeface="Tahoma" panose="020B0604030504040204" pitchFamily="34" charset="0"/>
                <a:cs typeface="Tahoma" panose="020B0604030504040204" pitchFamily="34" charset="0"/>
              </a:rPr>
              <a:t>1 ) сбор потребности.</a:t>
            </a:r>
            <a:r>
              <a:rPr lang="ru-RU" dirty="0" smtClean="0">
                <a:latin typeface="Tahoma" panose="020B0604030504040204" pitchFamily="34" charset="0"/>
                <a:ea typeface="Tahoma" panose="020B0604030504040204" pitchFamily="34" charset="0"/>
                <a:cs typeface="Tahoma" panose="020B0604030504040204" pitchFamily="34" charset="0"/>
              </a:rPr>
              <a:t> Потребность</a:t>
            </a:r>
            <a:r>
              <a:rPr lang="ru-RU" baseline="0" dirty="0" smtClean="0">
                <a:latin typeface="Tahoma" panose="020B0604030504040204" pitchFamily="34" charset="0"/>
                <a:ea typeface="Tahoma" panose="020B0604030504040204" pitchFamily="34" charset="0"/>
                <a:cs typeface="Tahoma" panose="020B0604030504040204" pitchFamily="34" charset="0"/>
              </a:rPr>
              <a:t> ДЗО регистрируется документом «Регистрация потребности ДЗО», он же резервирование бюджета. Так как это основной документ для ввода данных, то в нем реализован функционал, помогающий пользователям вводить данные: можно зафиксировать статью бюджета, тип ресурса: номенклатура или товарная категория, отказаться от ввода статей </a:t>
            </a:r>
            <a:r>
              <a:rPr lang="ru-RU" baseline="0" dirty="0" err="1" smtClean="0">
                <a:latin typeface="Tahoma" panose="020B0604030504040204" pitchFamily="34" charset="0"/>
                <a:ea typeface="Tahoma" panose="020B0604030504040204" pitchFamily="34" charset="0"/>
                <a:cs typeface="Tahoma" panose="020B0604030504040204" pitchFamily="34" charset="0"/>
              </a:rPr>
              <a:t>итд</a:t>
            </a:r>
            <a:r>
              <a:rPr lang="ru-RU" baseline="0" dirty="0" smtClean="0">
                <a:latin typeface="Tahoma" panose="020B0604030504040204" pitchFamily="34" charset="0"/>
                <a:ea typeface="Tahoma" panose="020B0604030504040204" pitchFamily="34" charset="0"/>
                <a:cs typeface="Tahoma" panose="020B0604030504040204" pitchFamily="34" charset="0"/>
              </a:rPr>
              <a:t>. </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ru-RU" baseline="0" dirty="0" smtClean="0">
                <a:latin typeface="Tahoma" panose="020B0604030504040204" pitchFamily="34" charset="0"/>
                <a:ea typeface="Tahoma" panose="020B0604030504040204" pitchFamily="34" charset="0"/>
                <a:cs typeface="Tahoma" panose="020B0604030504040204" pitchFamily="34" charset="0"/>
              </a:rPr>
              <a:t>Рабочее пространство представляет собой горизонт год в помесячной разбивке. Периодичность закупок задается в настройках системы. Пользователь работает только с количеством номенклатуры, плановые цены подставляются автоматически в соответствии с документом «Установка цен номенклатуры» с типом цен «Расценка номенклатуры».  На вкладке «Аналитики бюджета» данные по статьям автоматически агрегируют, а на вкладка «контроль лимитов» выполняется контроль по лимитам </a:t>
            </a:r>
            <a:r>
              <a:rPr lang="ru-RU" u="sng" baseline="0" dirty="0" smtClean="0">
                <a:latin typeface="Tahoma" panose="020B0604030504040204" pitchFamily="34" charset="0"/>
                <a:ea typeface="Tahoma" panose="020B0604030504040204" pitchFamily="34" charset="0"/>
                <a:cs typeface="Tahoma" panose="020B0604030504040204" pitchFamily="34" charset="0"/>
              </a:rPr>
              <a:t>только по статьям, у которых установлен контроль лимитов</a:t>
            </a:r>
            <a:r>
              <a:rPr lang="ru-RU" u="none" baseline="0" dirty="0" smtClean="0">
                <a:latin typeface="Tahoma" panose="020B0604030504040204" pitchFamily="34" charset="0"/>
                <a:ea typeface="Tahoma" panose="020B0604030504040204" pitchFamily="34" charset="0"/>
                <a:cs typeface="Tahoma" panose="020B0604030504040204" pitchFamily="34" charset="0"/>
              </a:rPr>
              <a:t>.  </a:t>
            </a:r>
            <a:endParaRPr lang="ru-RU" u="none" baseline="0" dirty="0">
              <a:latin typeface="Tahoma" panose="020B0604030504040204" pitchFamily="34" charset="0"/>
              <a:ea typeface="Tahoma" panose="020B0604030504040204" pitchFamily="34" charset="0"/>
              <a:cs typeface="Tahoma" panose="020B0604030504040204" pitchFamily="34" charset="0"/>
            </a:endParaRPr>
          </a:p>
          <a:p>
            <a:r>
              <a:rPr lang="ru-RU" u="none" baseline="0" dirty="0" smtClean="0">
                <a:latin typeface="Tahoma" panose="020B0604030504040204" pitchFamily="34" charset="0"/>
                <a:ea typeface="Tahoma" panose="020B0604030504040204" pitchFamily="34" charset="0"/>
                <a:cs typeface="Tahoma" panose="020B0604030504040204" pitchFamily="34" charset="0"/>
              </a:rPr>
              <a:t>Потребность с течением времени меняется и её необходимо корректировать. Так как у нас необычный документ и мы работаем с годом, то корректировка выполняется только путем ввода на основании последнего документа.  Таким образом, потребность полностью замещается новым документом. </a:t>
            </a:r>
          </a:p>
          <a:p>
            <a:r>
              <a:rPr lang="ru-RU" b="1" u="none" baseline="0" dirty="0" smtClean="0">
                <a:latin typeface="Tahoma" panose="020B0604030504040204" pitchFamily="34" charset="0"/>
                <a:ea typeface="Tahoma" panose="020B0604030504040204" pitchFamily="34" charset="0"/>
                <a:cs typeface="Tahoma" panose="020B0604030504040204" pitchFamily="34" charset="0"/>
              </a:rPr>
              <a:t>2) Консолидация потребности.</a:t>
            </a:r>
            <a:r>
              <a:rPr lang="ru-RU" b="0" u="none" baseline="0" dirty="0" smtClean="0">
                <a:latin typeface="Tahoma" panose="020B0604030504040204" pitchFamily="34" charset="0"/>
                <a:ea typeface="Tahoma" panose="020B0604030504040204" pitchFamily="34" charset="0"/>
                <a:cs typeface="Tahoma" panose="020B0604030504040204" pitchFamily="34" charset="0"/>
              </a:rPr>
              <a:t> Потребность </a:t>
            </a:r>
            <a:r>
              <a:rPr lang="ru-RU" b="0" u="none" baseline="0" dirty="0" err="1" smtClean="0">
                <a:latin typeface="Tahoma" panose="020B0604030504040204" pitchFamily="34" charset="0"/>
                <a:ea typeface="Tahoma" panose="020B0604030504040204" pitchFamily="34" charset="0"/>
                <a:cs typeface="Tahoma" panose="020B0604030504040204" pitchFamily="34" charset="0"/>
              </a:rPr>
              <a:t>агрегируется</a:t>
            </a:r>
            <a:r>
              <a:rPr lang="ru-RU" b="0" u="none" baseline="0" dirty="0" smtClean="0">
                <a:latin typeface="Tahoma" panose="020B0604030504040204" pitchFamily="34" charset="0"/>
                <a:ea typeface="Tahoma" panose="020B0604030504040204" pitchFamily="34" charset="0"/>
                <a:cs typeface="Tahoma" panose="020B0604030504040204" pitchFamily="34" charset="0"/>
              </a:rPr>
              <a:t> на уровнем группы компаний документом «Консолидированный план потребности». У него два назначения. Первое - отработать номенклатурные позиции и при необходимости провести замены на аналоги и </a:t>
            </a:r>
            <a:r>
              <a:rPr lang="ru-RU" b="0" u="none" baseline="0" dirty="0" err="1" smtClean="0">
                <a:latin typeface="Tahoma" panose="020B0604030504040204" pitchFamily="34" charset="0"/>
                <a:ea typeface="Tahoma" panose="020B0604030504040204" pitchFamily="34" charset="0"/>
                <a:cs typeface="Tahoma" panose="020B0604030504040204" pitchFamily="34" charset="0"/>
              </a:rPr>
              <a:t>унификаты</a:t>
            </a:r>
            <a:r>
              <a:rPr lang="ru-RU" b="0" u="none" baseline="0" dirty="0" smtClean="0">
                <a:latin typeface="Tahoma" panose="020B0604030504040204" pitchFamily="34" charset="0"/>
                <a:ea typeface="Tahoma" panose="020B0604030504040204" pitchFamily="34" charset="0"/>
                <a:cs typeface="Tahoma" panose="020B0604030504040204" pitchFamily="34" charset="0"/>
              </a:rPr>
              <a:t>. Аналоги – это МТР со сходными характеристиками. А </a:t>
            </a:r>
            <a:r>
              <a:rPr lang="ru-RU" b="0" u="none" baseline="0" dirty="0" err="1" smtClean="0">
                <a:latin typeface="Tahoma" panose="020B0604030504040204" pitchFamily="34" charset="0"/>
                <a:ea typeface="Tahoma" panose="020B0604030504040204" pitchFamily="34" charset="0"/>
                <a:cs typeface="Tahoma" panose="020B0604030504040204" pitchFamily="34" charset="0"/>
              </a:rPr>
              <a:t>унификат</a:t>
            </a:r>
            <a:r>
              <a:rPr lang="ru-RU" b="0" u="none" baseline="0" dirty="0" smtClean="0">
                <a:latin typeface="Tahoma" panose="020B0604030504040204" pitchFamily="34" charset="0"/>
                <a:ea typeface="Tahoma" panose="020B0604030504040204" pitchFamily="34" charset="0"/>
                <a:cs typeface="Tahoma" panose="020B0604030504040204" pitchFamily="34" charset="0"/>
              </a:rPr>
              <a:t> – это по сути корпоративный стандарт. Например, в компании принято закупать мониторы </a:t>
            </a:r>
            <a:r>
              <a:rPr lang="en-US" b="0" u="none" baseline="0" dirty="0" smtClean="0">
                <a:latin typeface="Tahoma" panose="020B0604030504040204" pitchFamily="34" charset="0"/>
                <a:ea typeface="Tahoma" panose="020B0604030504040204" pitchFamily="34" charset="0"/>
                <a:cs typeface="Tahoma" panose="020B0604030504040204" pitchFamily="34" charset="0"/>
              </a:rPr>
              <a:t>NEC</a:t>
            </a:r>
            <a:r>
              <a:rPr lang="ru-RU" b="0" u="none" baseline="0" dirty="0" smtClean="0">
                <a:latin typeface="Tahoma" panose="020B0604030504040204" pitchFamily="34" charset="0"/>
                <a:ea typeface="Tahoma" panose="020B0604030504040204" pitchFamily="34" charset="0"/>
                <a:cs typeface="Tahoma" panose="020B0604030504040204" pitchFamily="34" charset="0"/>
              </a:rPr>
              <a:t>. Поэтому мониторы другой марки заменяют на </a:t>
            </a:r>
            <a:r>
              <a:rPr lang="ru-RU" b="0" u="none" baseline="0" dirty="0" err="1" smtClean="0">
                <a:latin typeface="Tahoma" panose="020B0604030504040204" pitchFamily="34" charset="0"/>
                <a:ea typeface="Tahoma" panose="020B0604030504040204" pitchFamily="34" charset="0"/>
                <a:cs typeface="Tahoma" panose="020B0604030504040204" pitchFamily="34" charset="0"/>
              </a:rPr>
              <a:t>унификат</a:t>
            </a:r>
            <a:r>
              <a:rPr lang="ru-RU" b="0" u="none" baseline="0" dirty="0" smtClean="0">
                <a:latin typeface="Tahoma" panose="020B0604030504040204" pitchFamily="34" charset="0"/>
                <a:ea typeface="Tahoma" panose="020B0604030504040204" pitchFamily="34" charset="0"/>
                <a:cs typeface="Tahoma" panose="020B0604030504040204" pitchFamily="34" charset="0"/>
              </a:rPr>
              <a:t> </a:t>
            </a:r>
            <a:r>
              <a:rPr lang="en-US" b="0" u="none" baseline="0" dirty="0" smtClean="0">
                <a:latin typeface="Tahoma" panose="020B0604030504040204" pitchFamily="34" charset="0"/>
                <a:ea typeface="Tahoma" panose="020B0604030504040204" pitchFamily="34" charset="0"/>
                <a:cs typeface="Tahoma" panose="020B0604030504040204" pitchFamily="34" charset="0"/>
              </a:rPr>
              <a:t>NEC. </a:t>
            </a:r>
            <a:r>
              <a:rPr lang="ru-RU" b="0" u="none" baseline="0" dirty="0" smtClean="0">
                <a:latin typeface="Tahoma" panose="020B0604030504040204" pitchFamily="34" charset="0"/>
                <a:ea typeface="Tahoma" panose="020B0604030504040204" pitchFamily="34" charset="0"/>
                <a:cs typeface="Tahoma" panose="020B0604030504040204" pitchFamily="34" charset="0"/>
              </a:rPr>
              <a:t>Второе назначение – при недостаточности средств отклонить часть МТР. В работу будет принято только количество из консолидированного плана потребности. </a:t>
            </a:r>
          </a:p>
          <a:p>
            <a:r>
              <a:rPr lang="ru-RU" b="1" dirty="0">
                <a:latin typeface="Tahoma" panose="020B0604030504040204" pitchFamily="34" charset="0"/>
                <a:ea typeface="Tahoma" panose="020B0604030504040204" pitchFamily="34" charset="0"/>
                <a:cs typeface="Tahoma" panose="020B0604030504040204" pitchFamily="34" charset="0"/>
              </a:rPr>
              <a:t>3) Собранная потребности требует тщательного анализа и распределения по источникам покрытия потребности. </a:t>
            </a:r>
            <a:r>
              <a:rPr lang="ru-RU" dirty="0">
                <a:latin typeface="Tahoma" panose="020B0604030504040204" pitchFamily="34" charset="0"/>
                <a:ea typeface="Tahoma" panose="020B0604030504040204" pitchFamily="34" charset="0"/>
                <a:cs typeface="Tahoma" panose="020B0604030504040204" pitchFamily="34" charset="0"/>
              </a:rPr>
              <a:t>Часть может быть отнесена на действующие договоры, часть потребности может быть покрыто за счет ресурсов группы, часть МТР не представляет интереса для централизованной закупки, относится в раздел «вне программы закупок» и будет закупаться ДЗО самостоятельно. Оставшаяся часть потребности подлежит закупке на рынке. Замечу, что обработка – это оперативный инструмент, с ней работают ежедневно и она позволяет перебрасывать МТР из группы в группу, пока не стартовали закупочную процедуру. Можно гибко настраивать покрытие потребности разбивая строки.  </a:t>
            </a:r>
          </a:p>
          <a:p>
            <a:r>
              <a:rPr lang="ru-RU" b="1" dirty="0">
                <a:latin typeface="Tahoma" panose="020B0604030504040204" pitchFamily="34" charset="0"/>
                <a:ea typeface="Tahoma" panose="020B0604030504040204" pitchFamily="34" charset="0"/>
                <a:cs typeface="Tahoma" panose="020B0604030504040204" pitchFamily="34" charset="0"/>
              </a:rPr>
              <a:t>4) Анализ удовлетворения потребности</a:t>
            </a:r>
            <a:r>
              <a:rPr lang="ru-RU" dirty="0">
                <a:latin typeface="Tahoma" panose="020B0604030504040204" pitchFamily="34" charset="0"/>
                <a:ea typeface="Tahoma" panose="020B0604030504040204" pitchFamily="34" charset="0"/>
                <a:cs typeface="Tahoma" panose="020B0604030504040204" pitchFamily="34" charset="0"/>
              </a:rPr>
              <a:t> – отчет показывающий детальную информацию о потребности: пришло, консолидированном плане, как покрывается.</a:t>
            </a:r>
          </a:p>
          <a:p>
            <a:endParaRPr lang="ru-RU" b="1" u="none" baseline="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a:lstStyle/>
          <a:p>
            <a:pPr>
              <a:defRPr/>
            </a:pPr>
            <a:fld id="{170CD32F-6851-46CA-B390-ED2F448B8709}" type="slidenum">
              <a:rPr lang="ru-RU" altLang="ru-RU" smtClean="0"/>
              <a:pPr>
                <a:defRPr/>
              </a:pPr>
              <a:t>9</a:t>
            </a:fld>
            <a:endParaRPr lang="ru-RU" altLang="ru-RU"/>
          </a:p>
        </p:txBody>
      </p:sp>
    </p:spTree>
    <p:extLst>
      <p:ext uri="{BB962C8B-B14F-4D97-AF65-F5344CB8AC3E}">
        <p14:creationId xmlns:p14="http://schemas.microsoft.com/office/powerpoint/2010/main" val="2666466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userDrawn="1"/>
        </p:nvSpPr>
        <p:spPr bwMode="auto">
          <a:xfrm>
            <a:off x="1747838" y="184150"/>
            <a:ext cx="7237412" cy="800100"/>
          </a:xfrm>
          <a:prstGeom prst="rect">
            <a:avLst/>
          </a:prstGeom>
          <a:noFill/>
          <a:ln>
            <a:noFill/>
          </a:ln>
          <a:effectLst/>
          <a:extLst/>
        </p:spPr>
        <p:txBody>
          <a:bodyPr>
            <a:spAutoFit/>
          </a:bodyPr>
          <a:lstStyle>
            <a:lvl1pPr>
              <a:lnSpc>
                <a:spcPct val="90000"/>
              </a:lnSpc>
              <a:spcBef>
                <a:spcPct val="20000"/>
              </a:spcBef>
              <a:spcAft>
                <a:spcPct val="50000"/>
              </a:spcAft>
              <a:buClr>
                <a:srgbClr val="CC0000"/>
              </a:buClr>
              <a:buSzPct val="60000"/>
              <a:buFont typeface="Wingdings" pitchFamily="2" charset="2"/>
              <a:buChar char="n"/>
              <a:defRPr>
                <a:solidFill>
                  <a:srgbClr val="333333"/>
                </a:solidFill>
                <a:latin typeface="Arial" charset="0"/>
              </a:defRPr>
            </a:lvl1pPr>
            <a:lvl2pPr marL="742950" indent="-285750">
              <a:lnSpc>
                <a:spcPct val="90000"/>
              </a:lnSpc>
              <a:spcBef>
                <a:spcPct val="20000"/>
              </a:spcBef>
              <a:spcAft>
                <a:spcPct val="30000"/>
              </a:spcAft>
              <a:buClr>
                <a:srgbClr val="CC0000"/>
              </a:buClr>
              <a:buFont typeface="Wingdings" pitchFamily="2" charset="2"/>
              <a:buChar char="§"/>
              <a:defRPr sz="1600">
                <a:solidFill>
                  <a:srgbClr val="333333"/>
                </a:solidFill>
                <a:latin typeface="Arial" charset="0"/>
              </a:defRPr>
            </a:lvl2pPr>
            <a:lvl3pPr marL="1143000" indent="-228600">
              <a:lnSpc>
                <a:spcPct val="90000"/>
              </a:lnSpc>
              <a:spcBef>
                <a:spcPct val="20000"/>
              </a:spcBef>
              <a:spcAft>
                <a:spcPct val="20000"/>
              </a:spcAft>
              <a:buClr>
                <a:srgbClr val="CC0000"/>
              </a:buClr>
              <a:buSzPct val="80000"/>
              <a:buFont typeface="Wingdings" pitchFamily="2" charset="2"/>
              <a:buChar char="§"/>
              <a:defRPr sz="1400">
                <a:solidFill>
                  <a:srgbClr val="333333"/>
                </a:solidFill>
                <a:latin typeface="Arial" charset="0"/>
              </a:defRPr>
            </a:lvl3pPr>
            <a:lvl4pPr marL="1600200" indent="-228600">
              <a:lnSpc>
                <a:spcPct val="90000"/>
              </a:lnSpc>
              <a:spcBef>
                <a:spcPct val="20000"/>
              </a:spcBef>
              <a:spcAft>
                <a:spcPct val="20000"/>
              </a:spcAft>
              <a:buClr>
                <a:srgbClr val="CC0000"/>
              </a:buClr>
              <a:buFont typeface="Times New Roman" pitchFamily="18" charset="0"/>
              <a:buChar char="▪"/>
              <a:defRPr sz="1200">
                <a:solidFill>
                  <a:srgbClr val="333333"/>
                </a:solidFill>
                <a:latin typeface="Arial" charset="0"/>
              </a:defRPr>
            </a:lvl4pPr>
            <a:lvl5pPr marL="2057400" indent="-228600">
              <a:lnSpc>
                <a:spcPct val="90000"/>
              </a:lnSpc>
              <a:spcBef>
                <a:spcPct val="20000"/>
              </a:spcBef>
              <a:buClr>
                <a:srgbClr val="CC0000"/>
              </a:buClr>
              <a:buFont typeface="Arial" charset="0"/>
              <a:buChar char="∙"/>
              <a:defRPr sz="1000">
                <a:solidFill>
                  <a:srgbClr val="333333"/>
                </a:solidFill>
                <a:latin typeface="Arial" charset="0"/>
              </a:defRPr>
            </a:lvl5pPr>
            <a:lvl6pPr marL="25146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6pPr>
            <a:lvl7pPr marL="29718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7pPr>
            <a:lvl8pPr marL="34290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8pPr>
            <a:lvl9pPr marL="38862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9pPr>
          </a:lstStyle>
          <a:p>
            <a:pPr algn="ctr" eaLnBrk="0" hangingPunct="0">
              <a:lnSpc>
                <a:spcPct val="100000"/>
              </a:lnSpc>
              <a:spcBef>
                <a:spcPct val="0"/>
              </a:spcBef>
              <a:spcAft>
                <a:spcPct val="0"/>
              </a:spcAft>
              <a:buClrTx/>
              <a:buSzTx/>
              <a:buFontTx/>
              <a:buNone/>
              <a:defRPr/>
            </a:pPr>
            <a:r>
              <a:rPr lang="ru-RU" altLang="ru-RU" sz="2800" b="1" smtClean="0">
                <a:solidFill>
                  <a:schemeClr val="tx2"/>
                </a:solidFill>
                <a:cs typeface="+mn-cs"/>
              </a:rPr>
              <a:t>Бизнес-форум 1С:</a:t>
            </a:r>
            <a:r>
              <a:rPr lang="en-US" altLang="ru-RU" sz="2800" b="1" smtClean="0">
                <a:solidFill>
                  <a:schemeClr val="tx2"/>
                </a:solidFill>
                <a:cs typeface="+mn-cs"/>
              </a:rPr>
              <a:t>ERP</a:t>
            </a:r>
            <a:r>
              <a:rPr lang="ru-RU" altLang="ru-RU" sz="2800" b="1" smtClean="0">
                <a:solidFill>
                  <a:schemeClr val="tx2"/>
                </a:solidFill>
                <a:cs typeface="+mn-cs"/>
              </a:rPr>
              <a:t>  </a:t>
            </a:r>
            <a:endParaRPr lang="en-US" altLang="ru-RU" sz="2800" b="1" smtClean="0">
              <a:solidFill>
                <a:schemeClr val="tx2"/>
              </a:solidFill>
              <a:cs typeface="+mn-cs"/>
            </a:endParaRPr>
          </a:p>
          <a:p>
            <a:pPr algn="ctr" eaLnBrk="0" hangingPunct="0">
              <a:lnSpc>
                <a:spcPct val="100000"/>
              </a:lnSpc>
              <a:spcBef>
                <a:spcPct val="0"/>
              </a:spcBef>
              <a:spcAft>
                <a:spcPct val="0"/>
              </a:spcAft>
              <a:buClrTx/>
              <a:buSzTx/>
              <a:buFontTx/>
              <a:buNone/>
              <a:defRPr/>
            </a:pPr>
            <a:r>
              <a:rPr lang="ru-RU" altLang="ru-RU" sz="1800" smtClean="0">
                <a:solidFill>
                  <a:schemeClr val="tx2"/>
                </a:solidFill>
                <a:cs typeface="+mn-cs"/>
              </a:rPr>
              <a:t>2</a:t>
            </a:r>
            <a:r>
              <a:rPr lang="en-US" altLang="ru-RU" sz="1800" smtClean="0">
                <a:solidFill>
                  <a:schemeClr val="tx2"/>
                </a:solidFill>
                <a:cs typeface="+mn-cs"/>
              </a:rPr>
              <a:t>3</a:t>
            </a:r>
            <a:r>
              <a:rPr lang="ru-RU" altLang="ru-RU" sz="1800" smtClean="0">
                <a:solidFill>
                  <a:schemeClr val="tx2"/>
                </a:solidFill>
                <a:cs typeface="+mn-cs"/>
              </a:rPr>
              <a:t> октября 2015 года</a:t>
            </a:r>
          </a:p>
        </p:txBody>
      </p:sp>
    </p:spTree>
    <p:extLst>
      <p:ext uri="{BB962C8B-B14F-4D97-AF65-F5344CB8AC3E}">
        <p14:creationId xmlns:p14="http://schemas.microsoft.com/office/powerpoint/2010/main" val="408652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03659287-C11C-4F6C-BEE8-69B7A391C7A4}" type="slidenum">
              <a:rPr lang="ru-RU" altLang="ru-RU"/>
              <a:pPr>
                <a:defRPr/>
              </a:pPr>
              <a:t>‹#›</a:t>
            </a:fld>
            <a:endParaRPr lang="ru-RU" altLang="ru-RU" dirty="0"/>
          </a:p>
        </p:txBody>
      </p:sp>
    </p:spTree>
    <p:extLst>
      <p:ext uri="{BB962C8B-B14F-4D97-AF65-F5344CB8AC3E}">
        <p14:creationId xmlns:p14="http://schemas.microsoft.com/office/powerpoint/2010/main" val="122207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5" y="-26988"/>
            <a:ext cx="2232025" cy="65516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7950" y="-26988"/>
            <a:ext cx="6543675" cy="65516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8EA62763-E52D-4B72-9589-5E8A7A3A77ED}" type="slidenum">
              <a:rPr lang="ru-RU" altLang="ru-RU"/>
              <a:pPr>
                <a:defRPr/>
              </a:pPr>
              <a:t>‹#›</a:t>
            </a:fld>
            <a:endParaRPr lang="ru-RU" altLang="ru-RU" dirty="0"/>
          </a:p>
        </p:txBody>
      </p:sp>
    </p:spTree>
    <p:extLst>
      <p:ext uri="{BB962C8B-B14F-4D97-AF65-F5344CB8AC3E}">
        <p14:creationId xmlns:p14="http://schemas.microsoft.com/office/powerpoint/2010/main" val="4036973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9FECCDAC-6097-40B7-9F21-2A7A89CF2C20}" type="slidenum">
              <a:rPr lang="ru-RU" altLang="ru-RU"/>
              <a:pPr>
                <a:defRPr/>
              </a:pPr>
              <a:t>‹#›</a:t>
            </a:fld>
            <a:endParaRPr lang="ru-RU" altLang="ru-RU" dirty="0"/>
          </a:p>
        </p:txBody>
      </p:sp>
    </p:spTree>
    <p:extLst>
      <p:ext uri="{BB962C8B-B14F-4D97-AF65-F5344CB8AC3E}">
        <p14:creationId xmlns:p14="http://schemas.microsoft.com/office/powerpoint/2010/main" val="3875862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quarter" idx="1"/>
          </p:nvPr>
        </p:nvSpPr>
        <p:spPr>
          <a:xfrm>
            <a:off x="10795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10795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E052F4CD-D604-4F49-B6F7-6CB4E9920A8A}" type="slidenum">
              <a:rPr lang="ru-RU" altLang="ru-RU"/>
              <a:pPr>
                <a:defRPr/>
              </a:pPr>
              <a:t>‹#›</a:t>
            </a:fld>
            <a:endParaRPr lang="ru-RU" altLang="ru-RU" dirty="0"/>
          </a:p>
        </p:txBody>
      </p:sp>
    </p:spTree>
    <p:extLst>
      <p:ext uri="{BB962C8B-B14F-4D97-AF65-F5344CB8AC3E}">
        <p14:creationId xmlns:p14="http://schemas.microsoft.com/office/powerpoint/2010/main" val="1284347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23813" y="6524625"/>
            <a:ext cx="3082926" cy="398463"/>
          </a:xfrm>
          <a:prstGeom prst="rect">
            <a:avLst/>
          </a:prstGeom>
          <a:noFill/>
          <a:ln>
            <a:noFill/>
          </a:ln>
          <a:extLst/>
        </p:spPr>
        <p:txBody>
          <a:bodyPr wrap="none">
            <a:spAutoFit/>
          </a:bodyPr>
          <a:lstStyle>
            <a:lvl1pPr eaLnBrk="0" hangingPunct="0">
              <a:lnSpc>
                <a:spcPct val="110000"/>
              </a:lnSpc>
              <a:spcBef>
                <a:spcPct val="50000"/>
              </a:spcBef>
              <a:defRPr sz="2000">
                <a:solidFill>
                  <a:schemeClr val="tx1"/>
                </a:solidFill>
                <a:latin typeface="Arial" charset="0"/>
              </a:defRPr>
            </a:lvl1pPr>
            <a:lvl2pPr marL="742950" indent="-285750" eaLnBrk="0" hangingPunct="0">
              <a:lnSpc>
                <a:spcPct val="110000"/>
              </a:lnSpc>
              <a:spcBef>
                <a:spcPct val="50000"/>
              </a:spcBef>
              <a:defRPr sz="2000">
                <a:solidFill>
                  <a:schemeClr val="tx1"/>
                </a:solidFill>
                <a:latin typeface="Arial" charset="0"/>
              </a:defRPr>
            </a:lvl2pPr>
            <a:lvl3pPr marL="1143000" indent="-228600" eaLnBrk="0" hangingPunct="0">
              <a:lnSpc>
                <a:spcPct val="110000"/>
              </a:lnSpc>
              <a:spcBef>
                <a:spcPct val="50000"/>
              </a:spcBef>
              <a:defRPr sz="2000">
                <a:solidFill>
                  <a:schemeClr val="tx1"/>
                </a:solidFill>
                <a:latin typeface="Arial" charset="0"/>
              </a:defRPr>
            </a:lvl3pPr>
            <a:lvl4pPr marL="1600200" indent="-228600" eaLnBrk="0" hangingPunct="0">
              <a:lnSpc>
                <a:spcPct val="110000"/>
              </a:lnSpc>
              <a:spcBef>
                <a:spcPct val="50000"/>
              </a:spcBef>
              <a:defRPr sz="2000">
                <a:solidFill>
                  <a:schemeClr val="tx1"/>
                </a:solidFill>
                <a:latin typeface="Arial" charset="0"/>
              </a:defRPr>
            </a:lvl4pPr>
            <a:lvl5pPr marL="2057400" indent="-228600" eaLnBrk="0" hangingPunct="0">
              <a:lnSpc>
                <a:spcPct val="110000"/>
              </a:lnSpc>
              <a:spcBef>
                <a:spcPct val="50000"/>
              </a:spcBef>
              <a:defRPr sz="2000">
                <a:solidFill>
                  <a:schemeClr val="tx1"/>
                </a:solidFill>
                <a:latin typeface="Arial" charset="0"/>
              </a:defRPr>
            </a:lvl5pPr>
            <a:lvl6pPr marL="2514600" indent="-228600" eaLnBrk="0" fontAlgn="base" hangingPunct="0">
              <a:lnSpc>
                <a:spcPct val="110000"/>
              </a:lnSpc>
              <a:spcBef>
                <a:spcPct val="50000"/>
              </a:spcBef>
              <a:spcAft>
                <a:spcPct val="0"/>
              </a:spcAft>
              <a:defRPr sz="2000">
                <a:solidFill>
                  <a:schemeClr val="tx1"/>
                </a:solidFill>
                <a:latin typeface="Arial" charset="0"/>
              </a:defRPr>
            </a:lvl6pPr>
            <a:lvl7pPr marL="2971800" indent="-228600" eaLnBrk="0" fontAlgn="base" hangingPunct="0">
              <a:lnSpc>
                <a:spcPct val="110000"/>
              </a:lnSpc>
              <a:spcBef>
                <a:spcPct val="50000"/>
              </a:spcBef>
              <a:spcAft>
                <a:spcPct val="0"/>
              </a:spcAft>
              <a:defRPr sz="2000">
                <a:solidFill>
                  <a:schemeClr val="tx1"/>
                </a:solidFill>
                <a:latin typeface="Arial" charset="0"/>
              </a:defRPr>
            </a:lvl7pPr>
            <a:lvl8pPr marL="3429000" indent="-228600" eaLnBrk="0" fontAlgn="base" hangingPunct="0">
              <a:lnSpc>
                <a:spcPct val="110000"/>
              </a:lnSpc>
              <a:spcBef>
                <a:spcPct val="50000"/>
              </a:spcBef>
              <a:spcAft>
                <a:spcPct val="0"/>
              </a:spcAft>
              <a:defRPr sz="2000">
                <a:solidFill>
                  <a:schemeClr val="tx1"/>
                </a:solidFill>
                <a:latin typeface="Arial" charset="0"/>
              </a:defRPr>
            </a:lvl8pPr>
            <a:lvl9pPr marL="3886200" indent="-228600" eaLnBrk="0" fontAlgn="base" hangingPunct="0">
              <a:lnSpc>
                <a:spcPct val="110000"/>
              </a:lnSpc>
              <a:spcBef>
                <a:spcPct val="50000"/>
              </a:spcBef>
              <a:spcAft>
                <a:spcPct val="0"/>
              </a:spcAft>
              <a:defRPr sz="2000">
                <a:solidFill>
                  <a:schemeClr val="tx1"/>
                </a:solidFill>
                <a:latin typeface="Arial" charset="0"/>
              </a:defRPr>
            </a:lvl9pPr>
          </a:lstStyle>
          <a:p>
            <a:pPr>
              <a:defRPr/>
            </a:pPr>
            <a:r>
              <a:rPr lang="ru-RU" sz="1800" smtClean="0">
                <a:cs typeface="+mn-cs"/>
              </a:rPr>
              <a:t>1С: Управление холдингом</a:t>
            </a:r>
          </a:p>
        </p:txBody>
      </p:sp>
      <p:sp>
        <p:nvSpPr>
          <p:cNvPr id="2" name="Title 1"/>
          <p:cNvSpPr>
            <a:spLocks noGrp="1"/>
          </p:cNvSpPr>
          <p:nvPr>
            <p:ph type="title"/>
          </p:nvPr>
        </p:nvSpPr>
        <p:spPr>
          <a:xfrm>
            <a:off x="3817938" y="314325"/>
            <a:ext cx="5003800" cy="314325"/>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304800" y="1200150"/>
            <a:ext cx="4171950" cy="499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quarter" idx="2"/>
          </p:nvPr>
        </p:nvSpPr>
        <p:spPr>
          <a:xfrm>
            <a:off x="4629150" y="1200150"/>
            <a:ext cx="4171950" cy="2419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Content Placeholder 4"/>
          <p:cNvSpPr>
            <a:spLocks noGrp="1"/>
          </p:cNvSpPr>
          <p:nvPr>
            <p:ph sz="quarter" idx="3"/>
          </p:nvPr>
        </p:nvSpPr>
        <p:spPr>
          <a:xfrm>
            <a:off x="4629150" y="3771900"/>
            <a:ext cx="4171950" cy="2420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12"/>
          <p:cNvSpPr>
            <a:spLocks noGrp="1" noChangeArrowheads="1"/>
          </p:cNvSpPr>
          <p:nvPr>
            <p:ph type="sldNum" sz="quarter" idx="10"/>
          </p:nvPr>
        </p:nvSpPr>
        <p:spPr/>
        <p:txBody>
          <a:bodyPr/>
          <a:lstStyle>
            <a:lvl1pPr>
              <a:defRPr/>
            </a:lvl1pPr>
          </a:lstStyle>
          <a:p>
            <a:pPr>
              <a:defRPr/>
            </a:pPr>
            <a:fld id="{04615B83-80CD-43A3-AB9A-D560DA18DAEB}" type="slidenum">
              <a:rPr lang="ru-RU" altLang="ru-RU"/>
              <a:pPr>
                <a:defRPr/>
              </a:pPr>
              <a:t>‹#›</a:t>
            </a:fld>
            <a:endParaRPr lang="ru-RU" altLang="ru-RU"/>
          </a:p>
        </p:txBody>
      </p:sp>
    </p:spTree>
    <p:extLst>
      <p:ext uri="{BB962C8B-B14F-4D97-AF65-F5344CB8AC3E}">
        <p14:creationId xmlns:p14="http://schemas.microsoft.com/office/powerpoint/2010/main" val="255674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1023938" y="331788"/>
            <a:ext cx="4572000" cy="584200"/>
          </a:xfrm>
          <a:prstGeom prst="rect">
            <a:avLst/>
          </a:prstGeom>
          <a:noFill/>
          <a:ln>
            <a:noFill/>
          </a:ln>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85000"/>
              </a:lnSpc>
              <a:defRPr/>
            </a:pPr>
            <a:r>
              <a:rPr lang="ru-RU" altLang="ru-RU" sz="1900" b="1" smtClean="0">
                <a:solidFill>
                  <a:srgbClr val="FFFFFF"/>
                </a:solidFill>
              </a:rPr>
              <a:t>1С:УПРАВЛЕНИЕ</a:t>
            </a:r>
          </a:p>
          <a:p>
            <a:pPr eaLnBrk="1" hangingPunct="1">
              <a:lnSpc>
                <a:spcPct val="85000"/>
              </a:lnSpc>
              <a:defRPr/>
            </a:pPr>
            <a:r>
              <a:rPr lang="ru-RU" altLang="ru-RU" sz="1900" b="1" smtClean="0">
                <a:solidFill>
                  <a:srgbClr val="FFFFFF"/>
                </a:solidFill>
              </a:rPr>
              <a:t>ХОЛДИНГОМ 8</a:t>
            </a:r>
          </a:p>
        </p:txBody>
      </p:sp>
      <p:pic>
        <p:nvPicPr>
          <p:cNvPr id="3" name="Picture 16" descr="Layer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463" y="239713"/>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01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107504" y="1340768"/>
            <a:ext cx="892810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5007AF4B-D67C-4129-86EF-FE2A65D9E95E}" type="slidenum">
              <a:rPr lang="ru-RU" altLang="ru-RU"/>
              <a:pPr>
                <a:defRPr/>
              </a:pPr>
              <a:t>‹#›</a:t>
            </a:fld>
            <a:endParaRPr lang="ru-RU" altLang="ru-RU" dirty="0"/>
          </a:p>
        </p:txBody>
      </p:sp>
    </p:spTree>
    <p:extLst>
      <p:ext uri="{BB962C8B-B14F-4D97-AF65-F5344CB8AC3E}">
        <p14:creationId xmlns:p14="http://schemas.microsoft.com/office/powerpoint/2010/main" val="962099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6773C768-8841-4102-A914-51FA0546F4CE}" type="slidenum">
              <a:rPr lang="ru-RU" altLang="ru-RU"/>
              <a:pPr>
                <a:defRPr/>
              </a:pPr>
              <a:t>‹#›</a:t>
            </a:fld>
            <a:endParaRPr lang="ru-RU" altLang="ru-RU" dirty="0"/>
          </a:p>
        </p:txBody>
      </p:sp>
    </p:spTree>
    <p:extLst>
      <p:ext uri="{BB962C8B-B14F-4D97-AF65-F5344CB8AC3E}">
        <p14:creationId xmlns:p14="http://schemas.microsoft.com/office/powerpoint/2010/main" val="3311081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30079B6D-A3E9-455F-A966-8A3C0FE51AC2}" type="slidenum">
              <a:rPr lang="ru-RU" altLang="ru-RU"/>
              <a:pPr>
                <a:defRPr/>
              </a:pPr>
              <a:t>‹#›</a:t>
            </a:fld>
            <a:endParaRPr lang="ru-RU" altLang="ru-RU" dirty="0"/>
          </a:p>
        </p:txBody>
      </p:sp>
    </p:spTree>
    <p:extLst>
      <p:ext uri="{BB962C8B-B14F-4D97-AF65-F5344CB8AC3E}">
        <p14:creationId xmlns:p14="http://schemas.microsoft.com/office/powerpoint/2010/main" val="2353975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31DDEE48-0B0F-437F-9EEC-B4F1B58BDD6E}" type="slidenum">
              <a:rPr lang="ru-RU" altLang="ru-RU"/>
              <a:pPr>
                <a:defRPr/>
              </a:pPr>
              <a:t>‹#›</a:t>
            </a:fld>
            <a:endParaRPr lang="ru-RU" altLang="ru-RU" dirty="0"/>
          </a:p>
        </p:txBody>
      </p:sp>
    </p:spTree>
    <p:extLst>
      <p:ext uri="{BB962C8B-B14F-4D97-AF65-F5344CB8AC3E}">
        <p14:creationId xmlns:p14="http://schemas.microsoft.com/office/powerpoint/2010/main" val="179391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107504" y="1340768"/>
            <a:ext cx="892810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8C91FAE2-1EC7-4910-B5ED-E712B47F93D9}" type="slidenum">
              <a:rPr lang="ru-RU" altLang="ru-RU"/>
              <a:pPr>
                <a:defRPr/>
              </a:pPr>
              <a:t>‹#›</a:t>
            </a:fld>
            <a:endParaRPr lang="ru-RU" altLang="ru-RU" dirty="0"/>
          </a:p>
        </p:txBody>
      </p:sp>
    </p:spTree>
    <p:extLst>
      <p:ext uri="{BB962C8B-B14F-4D97-AF65-F5344CB8AC3E}">
        <p14:creationId xmlns:p14="http://schemas.microsoft.com/office/powerpoint/2010/main" val="3964726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9F816E90-44C5-4E41-811D-88C6E62679AA}" type="slidenum">
              <a:rPr lang="ru-RU" altLang="ru-RU"/>
              <a:pPr>
                <a:defRPr/>
              </a:pPr>
              <a:t>‹#›</a:t>
            </a:fld>
            <a:endParaRPr lang="ru-RU" altLang="ru-RU" dirty="0"/>
          </a:p>
        </p:txBody>
      </p:sp>
    </p:spTree>
    <p:extLst>
      <p:ext uri="{BB962C8B-B14F-4D97-AF65-F5344CB8AC3E}">
        <p14:creationId xmlns:p14="http://schemas.microsoft.com/office/powerpoint/2010/main" val="3689488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7F0AED26-CF20-4F6D-B3EE-555BA1C69516}" type="slidenum">
              <a:rPr lang="ru-RU" altLang="ru-RU"/>
              <a:pPr>
                <a:defRPr/>
              </a:pPr>
              <a:t>‹#›</a:t>
            </a:fld>
            <a:endParaRPr lang="ru-RU" altLang="ru-RU" dirty="0"/>
          </a:p>
        </p:txBody>
      </p:sp>
    </p:spTree>
    <p:extLst>
      <p:ext uri="{BB962C8B-B14F-4D97-AF65-F5344CB8AC3E}">
        <p14:creationId xmlns:p14="http://schemas.microsoft.com/office/powerpoint/2010/main" val="3793297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2F30F497-914C-493F-B838-1717F2EA5638}" type="slidenum">
              <a:rPr lang="ru-RU" altLang="ru-RU"/>
              <a:pPr>
                <a:defRPr/>
              </a:pPr>
              <a:t>‹#›</a:t>
            </a:fld>
            <a:endParaRPr lang="ru-RU" altLang="ru-RU" dirty="0"/>
          </a:p>
        </p:txBody>
      </p:sp>
    </p:spTree>
    <p:extLst>
      <p:ext uri="{BB962C8B-B14F-4D97-AF65-F5344CB8AC3E}">
        <p14:creationId xmlns:p14="http://schemas.microsoft.com/office/powerpoint/2010/main" val="860626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E3A54CA5-FA97-4B20-BD26-C96EB65E2E81}" type="slidenum">
              <a:rPr lang="ru-RU" altLang="ru-RU"/>
              <a:pPr>
                <a:defRPr/>
              </a:pPr>
              <a:t>‹#›</a:t>
            </a:fld>
            <a:endParaRPr lang="ru-RU" altLang="ru-RU" dirty="0"/>
          </a:p>
        </p:txBody>
      </p:sp>
    </p:spTree>
    <p:extLst>
      <p:ext uri="{BB962C8B-B14F-4D97-AF65-F5344CB8AC3E}">
        <p14:creationId xmlns:p14="http://schemas.microsoft.com/office/powerpoint/2010/main" val="3838969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0F3D6CB0-85C2-45BC-94F8-E77C8016C2D8}" type="slidenum">
              <a:rPr lang="ru-RU" altLang="ru-RU"/>
              <a:pPr>
                <a:defRPr/>
              </a:pPr>
              <a:t>‹#›</a:t>
            </a:fld>
            <a:endParaRPr lang="ru-RU" altLang="ru-RU" dirty="0"/>
          </a:p>
        </p:txBody>
      </p:sp>
    </p:spTree>
    <p:extLst>
      <p:ext uri="{BB962C8B-B14F-4D97-AF65-F5344CB8AC3E}">
        <p14:creationId xmlns:p14="http://schemas.microsoft.com/office/powerpoint/2010/main" val="371513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5" y="-26988"/>
            <a:ext cx="2232025" cy="65516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7950" y="-26988"/>
            <a:ext cx="6543675" cy="65516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5F415C19-2B02-4415-A87B-87634FAEA255}" type="slidenum">
              <a:rPr lang="ru-RU" altLang="ru-RU"/>
              <a:pPr>
                <a:defRPr/>
              </a:pPr>
              <a:t>‹#›</a:t>
            </a:fld>
            <a:endParaRPr lang="ru-RU" altLang="ru-RU" dirty="0"/>
          </a:p>
        </p:txBody>
      </p:sp>
    </p:spTree>
    <p:extLst>
      <p:ext uri="{BB962C8B-B14F-4D97-AF65-F5344CB8AC3E}">
        <p14:creationId xmlns:p14="http://schemas.microsoft.com/office/powerpoint/2010/main" val="1642442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11080AA9-C83B-44C0-BE7F-BE83DEBC91F1}" type="slidenum">
              <a:rPr lang="ru-RU" altLang="ru-RU"/>
              <a:pPr>
                <a:defRPr/>
              </a:pPr>
              <a:t>‹#›</a:t>
            </a:fld>
            <a:endParaRPr lang="ru-RU" altLang="ru-RU" dirty="0"/>
          </a:p>
        </p:txBody>
      </p:sp>
    </p:spTree>
    <p:extLst>
      <p:ext uri="{BB962C8B-B14F-4D97-AF65-F5344CB8AC3E}">
        <p14:creationId xmlns:p14="http://schemas.microsoft.com/office/powerpoint/2010/main" val="455016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quarter" idx="1"/>
          </p:nvPr>
        </p:nvSpPr>
        <p:spPr>
          <a:xfrm>
            <a:off x="10795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10795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7CA015B9-AEB5-4E94-8118-289E59487A3F}" type="slidenum">
              <a:rPr lang="ru-RU" altLang="ru-RU"/>
              <a:pPr>
                <a:defRPr/>
              </a:pPr>
              <a:t>‹#›</a:t>
            </a:fld>
            <a:endParaRPr lang="ru-RU" altLang="ru-RU" dirty="0"/>
          </a:p>
        </p:txBody>
      </p:sp>
    </p:spTree>
    <p:extLst>
      <p:ext uri="{BB962C8B-B14F-4D97-AF65-F5344CB8AC3E}">
        <p14:creationId xmlns:p14="http://schemas.microsoft.com/office/powerpoint/2010/main" val="2929627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23813" y="6524625"/>
            <a:ext cx="3082926" cy="398463"/>
          </a:xfrm>
          <a:prstGeom prst="rect">
            <a:avLst/>
          </a:prstGeom>
          <a:noFill/>
          <a:ln>
            <a:noFill/>
          </a:ln>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spcBef>
                <a:spcPct val="50000"/>
              </a:spcBef>
              <a:defRPr/>
            </a:pPr>
            <a:r>
              <a:rPr lang="ru-RU" altLang="ru-RU" sz="1800" smtClean="0">
                <a:solidFill>
                  <a:srgbClr val="5F0000"/>
                </a:solidFill>
              </a:rPr>
              <a:t>1С: Управление холдингом</a:t>
            </a:r>
          </a:p>
        </p:txBody>
      </p:sp>
      <p:sp>
        <p:nvSpPr>
          <p:cNvPr id="2" name="Title 1"/>
          <p:cNvSpPr>
            <a:spLocks noGrp="1"/>
          </p:cNvSpPr>
          <p:nvPr>
            <p:ph type="title"/>
          </p:nvPr>
        </p:nvSpPr>
        <p:spPr>
          <a:xfrm>
            <a:off x="3817938" y="314325"/>
            <a:ext cx="5003800" cy="314325"/>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304800" y="1200150"/>
            <a:ext cx="4171950" cy="499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quarter" idx="2"/>
          </p:nvPr>
        </p:nvSpPr>
        <p:spPr>
          <a:xfrm>
            <a:off x="4629150" y="1200150"/>
            <a:ext cx="4171950" cy="2419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Content Placeholder 4"/>
          <p:cNvSpPr>
            <a:spLocks noGrp="1"/>
          </p:cNvSpPr>
          <p:nvPr>
            <p:ph sz="quarter" idx="3"/>
          </p:nvPr>
        </p:nvSpPr>
        <p:spPr>
          <a:xfrm>
            <a:off x="4629150" y="3771900"/>
            <a:ext cx="4171950" cy="2420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12"/>
          <p:cNvSpPr>
            <a:spLocks noGrp="1" noChangeArrowheads="1"/>
          </p:cNvSpPr>
          <p:nvPr>
            <p:ph type="sldNum" sz="quarter" idx="10"/>
          </p:nvPr>
        </p:nvSpPr>
        <p:spPr/>
        <p:txBody>
          <a:bodyPr/>
          <a:lstStyle>
            <a:lvl1pPr>
              <a:defRPr/>
            </a:lvl1pPr>
          </a:lstStyle>
          <a:p>
            <a:pPr>
              <a:defRPr/>
            </a:pPr>
            <a:fld id="{18FD24BD-20C5-46D9-B232-E59ED46CA067}" type="slidenum">
              <a:rPr lang="ru-RU" altLang="ru-RU"/>
              <a:pPr>
                <a:defRPr/>
              </a:pPr>
              <a:t>‹#›</a:t>
            </a:fld>
            <a:endParaRPr lang="ru-RU" altLang="ru-RU"/>
          </a:p>
        </p:txBody>
      </p:sp>
    </p:spTree>
    <p:extLst>
      <p:ext uri="{BB962C8B-B14F-4D97-AF65-F5344CB8AC3E}">
        <p14:creationId xmlns:p14="http://schemas.microsoft.com/office/powerpoint/2010/main" val="2976986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70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0C2A1F85-8B4D-4BBE-A8AE-8EC342FB3529}" type="slidenum">
              <a:rPr lang="ru-RU" altLang="ru-RU"/>
              <a:pPr>
                <a:defRPr/>
              </a:pPr>
              <a:t>‹#›</a:t>
            </a:fld>
            <a:endParaRPr lang="ru-RU" altLang="ru-RU" dirty="0"/>
          </a:p>
        </p:txBody>
      </p:sp>
    </p:spTree>
    <p:extLst>
      <p:ext uri="{BB962C8B-B14F-4D97-AF65-F5344CB8AC3E}">
        <p14:creationId xmlns:p14="http://schemas.microsoft.com/office/powerpoint/2010/main" val="2200035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107504" y="1340768"/>
            <a:ext cx="892810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5255141E-10DB-4DF1-913E-30892531FDAC}" type="slidenum">
              <a:rPr lang="ru-RU" altLang="ru-RU"/>
              <a:pPr>
                <a:defRPr/>
              </a:pPr>
              <a:t>‹#›</a:t>
            </a:fld>
            <a:endParaRPr lang="ru-RU" altLang="ru-RU" dirty="0"/>
          </a:p>
        </p:txBody>
      </p:sp>
    </p:spTree>
    <p:extLst>
      <p:ext uri="{BB962C8B-B14F-4D97-AF65-F5344CB8AC3E}">
        <p14:creationId xmlns:p14="http://schemas.microsoft.com/office/powerpoint/2010/main" val="794742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C4A9F5BF-31C7-4BBA-87BB-88F8DC70861F}" type="slidenum">
              <a:rPr lang="ru-RU" altLang="ru-RU"/>
              <a:pPr>
                <a:defRPr/>
              </a:pPr>
              <a:t>‹#›</a:t>
            </a:fld>
            <a:endParaRPr lang="ru-RU" altLang="ru-RU" dirty="0"/>
          </a:p>
        </p:txBody>
      </p:sp>
    </p:spTree>
    <p:extLst>
      <p:ext uri="{BB962C8B-B14F-4D97-AF65-F5344CB8AC3E}">
        <p14:creationId xmlns:p14="http://schemas.microsoft.com/office/powerpoint/2010/main" val="290704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482D555D-A73F-4C08-ABB8-F19D24D73CA3}" type="slidenum">
              <a:rPr lang="ru-RU" altLang="ru-RU"/>
              <a:pPr>
                <a:defRPr/>
              </a:pPr>
              <a:t>‹#›</a:t>
            </a:fld>
            <a:endParaRPr lang="ru-RU" altLang="ru-RU" dirty="0"/>
          </a:p>
        </p:txBody>
      </p:sp>
    </p:spTree>
    <p:extLst>
      <p:ext uri="{BB962C8B-B14F-4D97-AF65-F5344CB8AC3E}">
        <p14:creationId xmlns:p14="http://schemas.microsoft.com/office/powerpoint/2010/main" val="2128947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AC909F6A-C25C-4193-9BFA-001FB32F3440}" type="slidenum">
              <a:rPr lang="ru-RU" altLang="ru-RU"/>
              <a:pPr>
                <a:defRPr/>
              </a:pPr>
              <a:t>‹#›</a:t>
            </a:fld>
            <a:endParaRPr lang="ru-RU" altLang="ru-RU" dirty="0"/>
          </a:p>
        </p:txBody>
      </p:sp>
    </p:spTree>
    <p:extLst>
      <p:ext uri="{BB962C8B-B14F-4D97-AF65-F5344CB8AC3E}">
        <p14:creationId xmlns:p14="http://schemas.microsoft.com/office/powerpoint/2010/main" val="2220832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638CEA2B-75C9-4822-817D-4C8811202157}" type="slidenum">
              <a:rPr lang="ru-RU" altLang="ru-RU"/>
              <a:pPr>
                <a:defRPr/>
              </a:pPr>
              <a:t>‹#›</a:t>
            </a:fld>
            <a:endParaRPr lang="ru-RU" altLang="ru-RU" dirty="0"/>
          </a:p>
        </p:txBody>
      </p:sp>
    </p:spTree>
    <p:extLst>
      <p:ext uri="{BB962C8B-B14F-4D97-AF65-F5344CB8AC3E}">
        <p14:creationId xmlns:p14="http://schemas.microsoft.com/office/powerpoint/2010/main" val="1625516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0C430045-D6ED-43EB-AAAD-12C807497087}" type="slidenum">
              <a:rPr lang="ru-RU" altLang="ru-RU"/>
              <a:pPr>
                <a:defRPr/>
              </a:pPr>
              <a:t>‹#›</a:t>
            </a:fld>
            <a:endParaRPr lang="ru-RU" altLang="ru-RU" dirty="0"/>
          </a:p>
        </p:txBody>
      </p:sp>
    </p:spTree>
    <p:extLst>
      <p:ext uri="{BB962C8B-B14F-4D97-AF65-F5344CB8AC3E}">
        <p14:creationId xmlns:p14="http://schemas.microsoft.com/office/powerpoint/2010/main" val="1575740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0B1000D3-8832-446A-AE5D-9FA432F6B795}" type="slidenum">
              <a:rPr lang="ru-RU" altLang="ru-RU"/>
              <a:pPr>
                <a:defRPr/>
              </a:pPr>
              <a:t>‹#›</a:t>
            </a:fld>
            <a:endParaRPr lang="ru-RU" altLang="ru-RU" dirty="0"/>
          </a:p>
        </p:txBody>
      </p:sp>
    </p:spTree>
    <p:extLst>
      <p:ext uri="{BB962C8B-B14F-4D97-AF65-F5344CB8AC3E}">
        <p14:creationId xmlns:p14="http://schemas.microsoft.com/office/powerpoint/2010/main" val="501717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EF361081-B1A6-48A7-8266-69E7CE33E967}" type="slidenum">
              <a:rPr lang="ru-RU" altLang="ru-RU"/>
              <a:pPr>
                <a:defRPr/>
              </a:pPr>
              <a:t>‹#›</a:t>
            </a:fld>
            <a:endParaRPr lang="ru-RU" altLang="ru-RU" dirty="0"/>
          </a:p>
        </p:txBody>
      </p:sp>
    </p:spTree>
    <p:extLst>
      <p:ext uri="{BB962C8B-B14F-4D97-AF65-F5344CB8AC3E}">
        <p14:creationId xmlns:p14="http://schemas.microsoft.com/office/powerpoint/2010/main" val="41426151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E811732E-27C0-429F-B340-77D6C3CA6DD4}" type="slidenum">
              <a:rPr lang="ru-RU" altLang="ru-RU"/>
              <a:pPr>
                <a:defRPr/>
              </a:pPr>
              <a:t>‹#›</a:t>
            </a:fld>
            <a:endParaRPr lang="ru-RU" altLang="ru-RU" dirty="0"/>
          </a:p>
        </p:txBody>
      </p:sp>
    </p:spTree>
    <p:extLst>
      <p:ext uri="{BB962C8B-B14F-4D97-AF65-F5344CB8AC3E}">
        <p14:creationId xmlns:p14="http://schemas.microsoft.com/office/powerpoint/2010/main" val="36861095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5" y="-26988"/>
            <a:ext cx="2232025" cy="65516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7950" y="-26988"/>
            <a:ext cx="6543675" cy="65516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0F9DF4DE-C525-4B71-8019-67D4B387DE5F}" type="slidenum">
              <a:rPr lang="ru-RU" altLang="ru-RU"/>
              <a:pPr>
                <a:defRPr/>
              </a:pPr>
              <a:t>‹#›</a:t>
            </a:fld>
            <a:endParaRPr lang="ru-RU" altLang="ru-RU" dirty="0"/>
          </a:p>
        </p:txBody>
      </p:sp>
    </p:spTree>
    <p:extLst>
      <p:ext uri="{BB962C8B-B14F-4D97-AF65-F5344CB8AC3E}">
        <p14:creationId xmlns:p14="http://schemas.microsoft.com/office/powerpoint/2010/main" val="21461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67C0B64C-29F3-4187-B98B-7D7AD3A6189E}" type="slidenum">
              <a:rPr lang="ru-RU" altLang="ru-RU"/>
              <a:pPr>
                <a:defRPr/>
              </a:pPr>
              <a:t>‹#›</a:t>
            </a:fld>
            <a:endParaRPr lang="ru-RU" altLang="ru-RU" dirty="0"/>
          </a:p>
        </p:txBody>
      </p:sp>
    </p:spTree>
    <p:extLst>
      <p:ext uri="{BB962C8B-B14F-4D97-AF65-F5344CB8AC3E}">
        <p14:creationId xmlns:p14="http://schemas.microsoft.com/office/powerpoint/2010/main" val="29879372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F544DAFC-02B3-4C79-8CC8-4BCD2733588D}" type="slidenum">
              <a:rPr lang="ru-RU" altLang="ru-RU"/>
              <a:pPr>
                <a:defRPr/>
              </a:pPr>
              <a:t>‹#›</a:t>
            </a:fld>
            <a:endParaRPr lang="ru-RU" altLang="ru-RU" dirty="0"/>
          </a:p>
        </p:txBody>
      </p:sp>
    </p:spTree>
    <p:extLst>
      <p:ext uri="{BB962C8B-B14F-4D97-AF65-F5344CB8AC3E}">
        <p14:creationId xmlns:p14="http://schemas.microsoft.com/office/powerpoint/2010/main" val="18863864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quarter" idx="1"/>
          </p:nvPr>
        </p:nvSpPr>
        <p:spPr>
          <a:xfrm>
            <a:off x="10795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10795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FCC7C2E3-A91E-4405-880D-55806C01C882}" type="slidenum">
              <a:rPr lang="ru-RU" altLang="ru-RU"/>
              <a:pPr>
                <a:defRPr/>
              </a:pPr>
              <a:t>‹#›</a:t>
            </a:fld>
            <a:endParaRPr lang="ru-RU" altLang="ru-RU" dirty="0"/>
          </a:p>
        </p:txBody>
      </p:sp>
    </p:spTree>
    <p:extLst>
      <p:ext uri="{BB962C8B-B14F-4D97-AF65-F5344CB8AC3E}">
        <p14:creationId xmlns:p14="http://schemas.microsoft.com/office/powerpoint/2010/main" val="2199748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Заголовок раздела">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p:txBody>
          <a:bodyPr/>
          <a:lstStyle>
            <a:lvl1pPr>
              <a:defRPr/>
            </a:lvl1pPr>
          </a:lstStyle>
          <a:p>
            <a:pPr>
              <a:defRPr/>
            </a:pPr>
            <a:fld id="{C7A35B30-3AE3-4A4E-A82D-90D634F5A9B4}" type="slidenum">
              <a:rPr lang="ru-RU" altLang="ru-RU"/>
              <a:pPr>
                <a:defRPr/>
              </a:pPr>
              <a:t>‹#›</a:t>
            </a:fld>
            <a:endParaRPr lang="ru-RU" altLang="ru-RU"/>
          </a:p>
        </p:txBody>
      </p:sp>
    </p:spTree>
    <p:extLst>
      <p:ext uri="{BB962C8B-B14F-4D97-AF65-F5344CB8AC3E}">
        <p14:creationId xmlns:p14="http://schemas.microsoft.com/office/powerpoint/2010/main" val="282289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E5116F84-210C-4A69-8C58-797693585D86}" type="slidenum">
              <a:rPr lang="ru-RU" altLang="ru-RU"/>
              <a:pPr>
                <a:defRPr/>
              </a:pPr>
              <a:t>‹#›</a:t>
            </a:fld>
            <a:endParaRPr lang="ru-RU" altLang="ru-RU" dirty="0"/>
          </a:p>
        </p:txBody>
      </p:sp>
    </p:spTree>
    <p:extLst>
      <p:ext uri="{BB962C8B-B14F-4D97-AF65-F5344CB8AC3E}">
        <p14:creationId xmlns:p14="http://schemas.microsoft.com/office/powerpoint/2010/main" val="91534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8C8C7C85-3AAB-4CAE-85E1-97D430C0D058}" type="slidenum">
              <a:rPr lang="ru-RU" altLang="ru-RU"/>
              <a:pPr>
                <a:defRPr/>
              </a:pPr>
              <a:t>‹#›</a:t>
            </a:fld>
            <a:endParaRPr lang="ru-RU" altLang="ru-RU" dirty="0"/>
          </a:p>
        </p:txBody>
      </p:sp>
    </p:spTree>
    <p:extLst>
      <p:ext uri="{BB962C8B-B14F-4D97-AF65-F5344CB8AC3E}">
        <p14:creationId xmlns:p14="http://schemas.microsoft.com/office/powerpoint/2010/main" val="21291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669C9818-9892-4138-BE2A-16032DAA341A}" type="slidenum">
              <a:rPr lang="ru-RU" altLang="ru-RU"/>
              <a:pPr>
                <a:defRPr/>
              </a:pPr>
              <a:t>‹#›</a:t>
            </a:fld>
            <a:endParaRPr lang="ru-RU" altLang="ru-RU" dirty="0"/>
          </a:p>
        </p:txBody>
      </p:sp>
    </p:spTree>
    <p:extLst>
      <p:ext uri="{BB962C8B-B14F-4D97-AF65-F5344CB8AC3E}">
        <p14:creationId xmlns:p14="http://schemas.microsoft.com/office/powerpoint/2010/main" val="337284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6F4130E5-B2B1-4642-89C4-447295695B05}" type="slidenum">
              <a:rPr lang="ru-RU" altLang="ru-RU"/>
              <a:pPr>
                <a:defRPr/>
              </a:pPr>
              <a:t>‹#›</a:t>
            </a:fld>
            <a:endParaRPr lang="ru-RU" altLang="ru-RU" dirty="0"/>
          </a:p>
        </p:txBody>
      </p:sp>
    </p:spTree>
    <p:extLst>
      <p:ext uri="{BB962C8B-B14F-4D97-AF65-F5344CB8AC3E}">
        <p14:creationId xmlns:p14="http://schemas.microsoft.com/office/powerpoint/2010/main" val="386689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ED8FADC3-AE9D-43C0-8082-A4DE7BE158E6}" type="slidenum">
              <a:rPr lang="ru-RU" altLang="ru-RU"/>
              <a:pPr>
                <a:defRPr/>
              </a:pPr>
              <a:t>‹#›</a:t>
            </a:fld>
            <a:endParaRPr lang="ru-RU" altLang="ru-RU" dirty="0"/>
          </a:p>
        </p:txBody>
      </p:sp>
    </p:spTree>
    <p:extLst>
      <p:ext uri="{BB962C8B-B14F-4D97-AF65-F5344CB8AC3E}">
        <p14:creationId xmlns:p14="http://schemas.microsoft.com/office/powerpoint/2010/main" val="259166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6"/>
          <p:cNvSpPr>
            <a:spLocks noGrp="1" noChangeArrowheads="1"/>
          </p:cNvSpPr>
          <p:nvPr>
            <p:ph type="title"/>
          </p:nvPr>
        </p:nvSpPr>
        <p:spPr bwMode="auto">
          <a:xfrm>
            <a:off x="1692275" y="152400"/>
            <a:ext cx="48244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48"/>
          <p:cNvSpPr>
            <a:spLocks noGrp="1" noChangeArrowheads="1"/>
          </p:cNvSpPr>
          <p:nvPr>
            <p:ph type="body" idx="1"/>
          </p:nvPr>
        </p:nvSpPr>
        <p:spPr bwMode="auto">
          <a:xfrm>
            <a:off x="112713" y="1363663"/>
            <a:ext cx="8928100"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3652" name="Rectangle 52"/>
          <p:cNvSpPr>
            <a:spLocks noGrp="1" noChangeArrowheads="1"/>
          </p:cNvSpPr>
          <p:nvPr>
            <p:ph type="ftr" sz="quarter" idx="3"/>
          </p:nvPr>
        </p:nvSpPr>
        <p:spPr bwMode="auto">
          <a:xfrm>
            <a:off x="0" y="6632575"/>
            <a:ext cx="8172450" cy="252413"/>
          </a:xfrm>
          <a:prstGeom prst="rect">
            <a:avLst/>
          </a:prstGeom>
          <a:noFill/>
          <a:ln>
            <a:noFill/>
          </a:ln>
          <a:effectLst/>
          <a:extLst/>
        </p:spPr>
        <p:txBody>
          <a:bodyPr vert="horz" wrap="square" lIns="0" tIns="0" rIns="0" bIns="0" numCol="1" anchor="t" anchorCtr="0" compatLnSpc="1">
            <a:prstTxWarp prst="textNoShape">
              <a:avLst/>
            </a:prstTxWarp>
          </a:bodyPr>
          <a:lstStyle>
            <a:lvl1pPr algn="ctr" eaLnBrk="1" hangingPunct="1">
              <a:lnSpc>
                <a:spcPct val="100000"/>
              </a:lnSpc>
              <a:spcBef>
                <a:spcPct val="0"/>
              </a:spcBef>
              <a:defRPr sz="1400">
                <a:solidFill>
                  <a:srgbClr val="5B0917"/>
                </a:solidFill>
                <a:cs typeface="+mn-cs"/>
              </a:defRPr>
            </a:lvl1pPr>
          </a:lstStyle>
          <a:p>
            <a:pPr>
              <a:defRPr/>
            </a:pPr>
            <a:r>
              <a:rPr lang="ru-RU" altLang="ru-RU"/>
              <a:t>Наименование слайда</a:t>
            </a:r>
          </a:p>
        </p:txBody>
      </p:sp>
      <p:sp>
        <p:nvSpPr>
          <p:cNvPr id="153655" name="Rectangle 55"/>
          <p:cNvSpPr>
            <a:spLocks noGrp="1" noChangeArrowheads="1"/>
          </p:cNvSpPr>
          <p:nvPr>
            <p:ph type="sldNum" sz="quarter" idx="4"/>
          </p:nvPr>
        </p:nvSpPr>
        <p:spPr bwMode="auto">
          <a:xfrm>
            <a:off x="8243888" y="6597650"/>
            <a:ext cx="766762"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00" b="1">
                <a:solidFill>
                  <a:srgbClr val="D20000"/>
                </a:solidFill>
                <a:cs typeface="+mn-cs"/>
              </a:defRPr>
            </a:lvl1pPr>
          </a:lstStyle>
          <a:p>
            <a:pPr>
              <a:defRPr/>
            </a:pPr>
            <a:fld id="{42DA082C-CBC3-4624-9799-D306D4B4F166}" type="slidenum">
              <a:rPr lang="ru-RU" altLang="ru-RU"/>
              <a:pPr>
                <a:defRPr/>
              </a:pPr>
              <a:t>‹#›</a:t>
            </a:fld>
            <a:endParaRPr lang="ru-RU" altLang="ru-RU" dirty="0"/>
          </a:p>
        </p:txBody>
      </p:sp>
      <p:pic>
        <p:nvPicPr>
          <p:cNvPr id="1030" name="Picture 16" descr="Layer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4463" y="144463"/>
            <a:ext cx="1549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40" r:id="rId1"/>
    <p:sldLayoutId id="2147485616" r:id="rId2"/>
    <p:sldLayoutId id="2147485617" r:id="rId3"/>
    <p:sldLayoutId id="2147485618" r:id="rId4"/>
    <p:sldLayoutId id="2147485619" r:id="rId5"/>
    <p:sldLayoutId id="2147485620" r:id="rId6"/>
    <p:sldLayoutId id="2147485621" r:id="rId7"/>
    <p:sldLayoutId id="2147485622" r:id="rId8"/>
    <p:sldLayoutId id="2147485623" r:id="rId9"/>
    <p:sldLayoutId id="2147485624" r:id="rId10"/>
    <p:sldLayoutId id="2147485625" r:id="rId11"/>
    <p:sldLayoutId id="2147485626" r:id="rId12"/>
    <p:sldLayoutId id="2147485627" r:id="rId13"/>
    <p:sldLayoutId id="2147485641" r:id="rId14"/>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sz="2400">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6"/>
          <p:cNvSpPr>
            <a:spLocks noGrp="1" noChangeArrowheads="1"/>
          </p:cNvSpPr>
          <p:nvPr>
            <p:ph type="title"/>
          </p:nvPr>
        </p:nvSpPr>
        <p:spPr bwMode="auto">
          <a:xfrm>
            <a:off x="1692275" y="152400"/>
            <a:ext cx="48244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Rectangle 48"/>
          <p:cNvSpPr>
            <a:spLocks noGrp="1" noChangeArrowheads="1"/>
          </p:cNvSpPr>
          <p:nvPr>
            <p:ph type="body" idx="1"/>
          </p:nvPr>
        </p:nvSpPr>
        <p:spPr bwMode="auto">
          <a:xfrm>
            <a:off x="112713" y="1363663"/>
            <a:ext cx="8928100"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3652" name="Rectangle 52"/>
          <p:cNvSpPr>
            <a:spLocks noGrp="1" noChangeArrowheads="1"/>
          </p:cNvSpPr>
          <p:nvPr>
            <p:ph type="ftr" sz="quarter" idx="3"/>
          </p:nvPr>
        </p:nvSpPr>
        <p:spPr bwMode="auto">
          <a:xfrm>
            <a:off x="0" y="6632575"/>
            <a:ext cx="8172450" cy="252413"/>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400">
                <a:solidFill>
                  <a:srgbClr val="5B0917"/>
                </a:solidFill>
              </a:defRPr>
            </a:lvl1pPr>
          </a:lstStyle>
          <a:p>
            <a:pPr>
              <a:defRPr/>
            </a:pPr>
            <a:r>
              <a:rPr lang="ru-RU" altLang="ru-RU"/>
              <a:t>Наименование слайда</a:t>
            </a:r>
          </a:p>
        </p:txBody>
      </p:sp>
      <p:sp>
        <p:nvSpPr>
          <p:cNvPr id="153655" name="Rectangle 55"/>
          <p:cNvSpPr>
            <a:spLocks noGrp="1" noChangeArrowheads="1"/>
          </p:cNvSpPr>
          <p:nvPr>
            <p:ph type="sldNum" sz="quarter" idx="4"/>
          </p:nvPr>
        </p:nvSpPr>
        <p:spPr bwMode="auto">
          <a:xfrm>
            <a:off x="8243888" y="6597650"/>
            <a:ext cx="766762"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00" b="1">
                <a:solidFill>
                  <a:srgbClr val="D20000"/>
                </a:solidFill>
              </a:defRPr>
            </a:lvl1pPr>
          </a:lstStyle>
          <a:p>
            <a:pPr>
              <a:defRPr/>
            </a:pPr>
            <a:fld id="{C854A683-2599-41B4-AFAE-83D9BFC8D89C}" type="slidenum">
              <a:rPr lang="ru-RU" altLang="ru-RU"/>
              <a:pPr>
                <a:defRPr/>
              </a:pPr>
              <a:t>‹#›</a:t>
            </a:fld>
            <a:endParaRPr lang="ru-RU" altLang="ru-RU" dirty="0"/>
          </a:p>
        </p:txBody>
      </p:sp>
      <p:pic>
        <p:nvPicPr>
          <p:cNvPr id="2054" name="Picture 16" descr="Layer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4463" y="144463"/>
            <a:ext cx="1549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42" r:id="rId1"/>
    <p:sldLayoutId id="2147485628" r:id="rId2"/>
    <p:sldLayoutId id="2147485629" r:id="rId3"/>
    <p:sldLayoutId id="2147485630" r:id="rId4"/>
    <p:sldLayoutId id="2147485631" r:id="rId5"/>
    <p:sldLayoutId id="2147485632" r:id="rId6"/>
    <p:sldLayoutId id="2147485633" r:id="rId7"/>
    <p:sldLayoutId id="2147485634" r:id="rId8"/>
    <p:sldLayoutId id="2147485635" r:id="rId9"/>
    <p:sldLayoutId id="2147485636" r:id="rId10"/>
    <p:sldLayoutId id="2147485637" r:id="rId11"/>
    <p:sldLayoutId id="2147485638" r:id="rId12"/>
    <p:sldLayoutId id="2147485639" r:id="rId13"/>
    <p:sldLayoutId id="2147485643" r:id="rId14"/>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sz="2400">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6"/>
          <p:cNvSpPr>
            <a:spLocks noGrp="1" noChangeArrowheads="1"/>
          </p:cNvSpPr>
          <p:nvPr>
            <p:ph type="title"/>
          </p:nvPr>
        </p:nvSpPr>
        <p:spPr bwMode="auto">
          <a:xfrm>
            <a:off x="1692275" y="152400"/>
            <a:ext cx="4824413"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48"/>
          <p:cNvSpPr>
            <a:spLocks noGrp="1" noChangeArrowheads="1"/>
          </p:cNvSpPr>
          <p:nvPr>
            <p:ph type="body" idx="1"/>
          </p:nvPr>
        </p:nvSpPr>
        <p:spPr bwMode="auto">
          <a:xfrm>
            <a:off x="112713" y="1363663"/>
            <a:ext cx="8928100" cy="523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3652" name="Rectangle 52"/>
          <p:cNvSpPr>
            <a:spLocks noGrp="1" noChangeArrowheads="1"/>
          </p:cNvSpPr>
          <p:nvPr>
            <p:ph type="ftr" sz="quarter" idx="3"/>
          </p:nvPr>
        </p:nvSpPr>
        <p:spPr bwMode="auto">
          <a:xfrm>
            <a:off x="0" y="6632575"/>
            <a:ext cx="817245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hangingPunct="1">
              <a:lnSpc>
                <a:spcPct val="100000"/>
              </a:lnSpc>
              <a:spcBef>
                <a:spcPct val="0"/>
              </a:spcBef>
              <a:defRPr sz="1400">
                <a:solidFill>
                  <a:srgbClr val="5B0917"/>
                </a:solidFill>
                <a:latin typeface="Arial" charset="0"/>
              </a:defRPr>
            </a:lvl1pPr>
          </a:lstStyle>
          <a:p>
            <a:pPr>
              <a:defRPr/>
            </a:pPr>
            <a:r>
              <a:rPr lang="ru-RU" altLang="ru-RU">
                <a:cs typeface="+mn-cs"/>
              </a:rPr>
              <a:t>Наименование слайда</a:t>
            </a:r>
          </a:p>
        </p:txBody>
      </p:sp>
      <p:sp>
        <p:nvSpPr>
          <p:cNvPr id="153655" name="Rectangle 55"/>
          <p:cNvSpPr>
            <a:spLocks noGrp="1" noChangeArrowheads="1"/>
          </p:cNvSpPr>
          <p:nvPr>
            <p:ph type="sldNum" sz="quarter" idx="4"/>
          </p:nvPr>
        </p:nvSpPr>
        <p:spPr bwMode="auto">
          <a:xfrm>
            <a:off x="8243888" y="6597650"/>
            <a:ext cx="76676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00" b="1">
                <a:solidFill>
                  <a:srgbClr val="D20000"/>
                </a:solidFill>
                <a:latin typeface="Arial" charset="0"/>
              </a:defRPr>
            </a:lvl1pPr>
          </a:lstStyle>
          <a:p>
            <a:pPr>
              <a:defRPr/>
            </a:pPr>
            <a:fld id="{0CE49F6D-0B1B-4DA3-B24B-971099253D9B}" type="slidenum">
              <a:rPr lang="ru-RU" altLang="ru-RU">
                <a:cs typeface="+mn-cs"/>
              </a:rPr>
              <a:pPr>
                <a:defRPr/>
              </a:pPr>
              <a:t>‹#›</a:t>
            </a:fld>
            <a:endParaRPr lang="ru-RU" altLang="ru-RU" dirty="0">
              <a:cs typeface="+mn-cs"/>
            </a:endParaRPr>
          </a:p>
        </p:txBody>
      </p:sp>
      <p:pic>
        <p:nvPicPr>
          <p:cNvPr id="1030" name="Picture 16" descr="Layer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4463" y="144463"/>
            <a:ext cx="1549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671516"/>
      </p:ext>
    </p:extLst>
  </p:cSld>
  <p:clrMap bg1="lt1" tx1="dk1" bg2="lt2" tx2="dk2" accent1="accent1" accent2="accent2" accent3="accent3" accent4="accent4" accent5="accent5" accent6="accent6" hlink="hlink" folHlink="folHlink"/>
  <p:sldLayoutIdLst>
    <p:sldLayoutId id="2147485645" r:id="rId1"/>
    <p:sldLayoutId id="2147485646" r:id="rId2"/>
    <p:sldLayoutId id="2147485647" r:id="rId3"/>
    <p:sldLayoutId id="2147485648" r:id="rId4"/>
    <p:sldLayoutId id="2147485649" r:id="rId5"/>
    <p:sldLayoutId id="2147485650" r:id="rId6"/>
    <p:sldLayoutId id="2147485651" r:id="rId7"/>
    <p:sldLayoutId id="2147485652" r:id="rId8"/>
    <p:sldLayoutId id="2147485653" r:id="rId9"/>
    <p:sldLayoutId id="2147485654" r:id="rId10"/>
    <p:sldLayoutId id="2147485655" r:id="rId11"/>
    <p:sldLayoutId id="2147485656" r:id="rId12"/>
    <p:sldLayoutId id="2147485657" r:id="rId13"/>
    <p:sldLayoutId id="2147485658" r:id="rId14"/>
  </p:sldLayoutIdLst>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pitchFamily="34"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5.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tags" Target="../tags/tag3.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emf"/><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832521" y="301626"/>
            <a:ext cx="4572000" cy="584200"/>
          </a:xfrm>
          <a:prstGeom prst="rect">
            <a:avLst/>
          </a:prstGeom>
          <a:noFill/>
          <a:ln w="9525">
            <a:noFill/>
            <a:miter lim="800000"/>
            <a:headEnd/>
            <a:tailEnd/>
          </a:ln>
        </p:spPr>
        <p:txBody>
          <a:bodyPr>
            <a:spAutoFit/>
          </a:bodyPr>
          <a:lstStyle/>
          <a:p>
            <a:pPr>
              <a:lnSpc>
                <a:spcPct val="85000"/>
              </a:lnSpc>
            </a:pPr>
            <a:r>
              <a:rPr lang="ru-RU" sz="1900" b="1" dirty="0">
                <a:solidFill>
                  <a:srgbClr val="3D3C3C"/>
                </a:solidFill>
              </a:rPr>
              <a:t>1С:УПРАВЛЕНИЕ</a:t>
            </a:r>
          </a:p>
          <a:p>
            <a:pPr>
              <a:lnSpc>
                <a:spcPct val="85000"/>
              </a:lnSpc>
            </a:pPr>
            <a:r>
              <a:rPr lang="ru-RU" sz="1900" b="1" dirty="0">
                <a:solidFill>
                  <a:srgbClr val="3D3C3C"/>
                </a:solidFill>
              </a:rPr>
              <a:t>ХОЛДИНГОМ 8</a:t>
            </a:r>
          </a:p>
        </p:txBody>
      </p:sp>
      <p:pic>
        <p:nvPicPr>
          <p:cNvPr id="26632" name="Picture 8" descr="УХ_Главный слайд_белый фон"/>
          <p:cNvPicPr>
            <a:picLocks noChangeAspect="1" noChangeArrowheads="1"/>
          </p:cNvPicPr>
          <p:nvPr/>
        </p:nvPicPr>
        <p:blipFill>
          <a:blip r:embed="rId3"/>
          <a:srcRect/>
          <a:stretch>
            <a:fillRect/>
          </a:stretch>
        </p:blipFill>
        <p:spPr bwMode="auto">
          <a:xfrm>
            <a:off x="250825" y="1916113"/>
            <a:ext cx="4000500" cy="4392612"/>
          </a:xfrm>
          <a:prstGeom prst="rect">
            <a:avLst/>
          </a:prstGeom>
          <a:noFill/>
        </p:spPr>
      </p:pic>
      <p:sp>
        <p:nvSpPr>
          <p:cNvPr id="26634" name="Rectangle 4"/>
          <p:cNvSpPr>
            <a:spLocks noChangeArrowheads="1"/>
          </p:cNvSpPr>
          <p:nvPr/>
        </p:nvSpPr>
        <p:spPr bwMode="auto">
          <a:xfrm>
            <a:off x="4140200" y="5517232"/>
            <a:ext cx="4572000" cy="923330"/>
          </a:xfrm>
          <a:prstGeom prst="rect">
            <a:avLst/>
          </a:prstGeom>
          <a:noFill/>
          <a:ln w="9525">
            <a:noFill/>
            <a:miter lim="800000"/>
            <a:headEnd/>
            <a:tailEnd/>
          </a:ln>
        </p:spPr>
        <p:txBody>
          <a:bodyPr>
            <a:spAutoFit/>
          </a:bodyPr>
          <a:lstStyle/>
          <a:p>
            <a:pPr algn="r">
              <a:lnSpc>
                <a:spcPct val="90000"/>
              </a:lnSpc>
            </a:pPr>
            <a:r>
              <a:rPr lang="ru-RU" dirty="0" smtClean="0">
                <a:solidFill>
                  <a:srgbClr val="3D3C3C"/>
                </a:solidFill>
              </a:rPr>
              <a:t>Леонид Попов</a:t>
            </a:r>
          </a:p>
          <a:p>
            <a:pPr algn="r">
              <a:lnSpc>
                <a:spcPct val="90000"/>
              </a:lnSpc>
            </a:pPr>
            <a:r>
              <a:rPr lang="ru-RU" dirty="0" smtClean="0">
                <a:solidFill>
                  <a:srgbClr val="3D3C3C"/>
                </a:solidFill>
              </a:rPr>
              <a:t>бизнес-аналитик</a:t>
            </a:r>
            <a:endParaRPr lang="ru-RU" dirty="0">
              <a:solidFill>
                <a:srgbClr val="3D3C3C"/>
              </a:solidFill>
            </a:endParaRPr>
          </a:p>
          <a:p>
            <a:pPr algn="r">
              <a:lnSpc>
                <a:spcPct val="90000"/>
              </a:lnSpc>
            </a:pPr>
            <a:r>
              <a:rPr lang="ru-RU" dirty="0">
                <a:solidFill>
                  <a:srgbClr val="3D3C3C"/>
                </a:solidFill>
              </a:rPr>
              <a:t>Фирма 1С</a:t>
            </a:r>
          </a:p>
        </p:txBody>
      </p:sp>
      <p:sp>
        <p:nvSpPr>
          <p:cNvPr id="8" name="Rectangle 3"/>
          <p:cNvSpPr>
            <a:spLocks noChangeArrowheads="1"/>
          </p:cNvSpPr>
          <p:nvPr/>
        </p:nvSpPr>
        <p:spPr bwMode="auto">
          <a:xfrm>
            <a:off x="4753840" y="1385888"/>
            <a:ext cx="43924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ru-RU" sz="2400" dirty="0"/>
              <a:t>Управление </a:t>
            </a:r>
            <a:r>
              <a:rPr lang="ru-RU" sz="2400" dirty="0" smtClean="0"/>
              <a:t>закупками - </a:t>
            </a:r>
            <a:r>
              <a:rPr lang="ru-RU" sz="2400" dirty="0"/>
              <a:t>обзор процесса и новые </a:t>
            </a:r>
            <a:r>
              <a:rPr lang="ru-RU" sz="2400" dirty="0" smtClean="0"/>
              <a:t>функции</a:t>
            </a:r>
          </a:p>
          <a:p>
            <a:pPr eaLnBrk="1" hangingPunct="1"/>
            <a:endParaRPr lang="ru-RU" sz="1600" dirty="0" smtClean="0"/>
          </a:p>
          <a:p>
            <a:pPr marL="285750" lvl="0" indent="-285750">
              <a:buFont typeface="Arial" panose="020B0604020202020204" pitchFamily="34" charset="0"/>
              <a:buChar char="•"/>
            </a:pPr>
            <a:r>
              <a:rPr lang="ru-RU" sz="1600" dirty="0" smtClean="0"/>
              <a:t>Назначение подсистемы закупок</a:t>
            </a:r>
          </a:p>
          <a:p>
            <a:pPr marL="285750" lvl="0" indent="-285750">
              <a:buFont typeface="Arial" panose="020B0604020202020204" pitchFamily="34" charset="0"/>
              <a:buChar char="•"/>
            </a:pPr>
            <a:r>
              <a:rPr lang="ru-RU" sz="1600" dirty="0" smtClean="0"/>
              <a:t>Варианты использования / подходы</a:t>
            </a:r>
          </a:p>
          <a:p>
            <a:pPr marL="285750" lvl="0" indent="-285750">
              <a:buFont typeface="Arial" panose="020B0604020202020204" pitchFamily="34" charset="0"/>
              <a:buChar char="•"/>
            </a:pPr>
            <a:r>
              <a:rPr lang="ru-RU" sz="1600" dirty="0" smtClean="0"/>
              <a:t>Бюджетирование закупок</a:t>
            </a:r>
          </a:p>
          <a:p>
            <a:pPr marL="285750" lvl="0" indent="-285750">
              <a:buFont typeface="Arial" panose="020B0604020202020204" pitchFamily="34" charset="0"/>
              <a:buChar char="•"/>
            </a:pPr>
            <a:r>
              <a:rPr lang="ru-RU" sz="1600" dirty="0" smtClean="0"/>
              <a:t>Карта бизнес</a:t>
            </a:r>
            <a:r>
              <a:rPr lang="en-US" sz="1600" dirty="0" smtClean="0"/>
              <a:t>-</a:t>
            </a:r>
            <a:r>
              <a:rPr lang="ru-RU" sz="1600" dirty="0" smtClean="0"/>
              <a:t>процесса</a:t>
            </a:r>
          </a:p>
          <a:p>
            <a:pPr marL="285750" lvl="0" indent="-285750">
              <a:buFont typeface="Arial" panose="020B0604020202020204" pitchFamily="34" charset="0"/>
              <a:buChar char="•"/>
            </a:pPr>
            <a:r>
              <a:rPr lang="ru-RU" sz="1600" dirty="0" smtClean="0"/>
              <a:t>Отражение процесса в системе</a:t>
            </a:r>
            <a:endParaRPr lang="ru-RU" sz="1600" dirty="0"/>
          </a:p>
        </p:txBody>
      </p:sp>
    </p:spTree>
    <p:extLst>
      <p:ext uri="{BB962C8B-B14F-4D97-AF65-F5344CB8AC3E}">
        <p14:creationId xmlns:p14="http://schemas.microsoft.com/office/powerpoint/2010/main" val="304455256"/>
      </p:ext>
    </p:extLst>
  </p:cSld>
  <p:clrMapOvr>
    <a:masterClrMapping/>
  </p:clrMapOvr>
  <mc:AlternateContent xmlns:mc="http://schemas.openxmlformats.org/markup-compatibility/2006" xmlns:p14="http://schemas.microsoft.com/office/powerpoint/2010/main">
    <mc:Choice Requires="p14">
      <p:transition spd="slow" p14:dur="2000" advTm="11068"/>
    </mc:Choice>
    <mc:Fallback xmlns="">
      <p:transition spd="slow" advTm="1106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Прямая соединительная линия 38"/>
          <p:cNvCxnSpPr/>
          <p:nvPr/>
        </p:nvCxnSpPr>
        <p:spPr>
          <a:xfrm flipV="1">
            <a:off x="4072621" y="2246068"/>
            <a:ext cx="0" cy="2016000"/>
          </a:xfrm>
          <a:prstGeom prst="line">
            <a:avLst/>
          </a:prstGeom>
          <a:ln w="254000" cmpd="tri"/>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H="1" flipV="1">
            <a:off x="2570360" y="2245300"/>
            <a:ext cx="0" cy="201600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1692275" y="152400"/>
            <a:ext cx="5796229" cy="1081088"/>
          </a:xfrm>
        </p:spPr>
        <p:txBody>
          <a:bodyPr/>
          <a:lstStyle/>
          <a:p>
            <a:r>
              <a:rPr lang="ru-RU" dirty="0" smtClean="0"/>
              <a:t>Карта процесса. План закупок</a:t>
            </a:r>
            <a:endParaRPr lang="ru-RU" dirty="0"/>
          </a:p>
        </p:txBody>
      </p:sp>
      <p:sp>
        <p:nvSpPr>
          <p:cNvPr id="4" name="Номер слайда 3"/>
          <p:cNvSpPr>
            <a:spLocks noGrp="1"/>
          </p:cNvSpPr>
          <p:nvPr>
            <p:ph type="sldNum" sz="quarter" idx="11"/>
          </p:nvPr>
        </p:nvSpPr>
        <p:spPr>
          <a:xfrm>
            <a:off x="8180698" y="6403175"/>
            <a:ext cx="766762" cy="260350"/>
          </a:xfrm>
        </p:spPr>
        <p:txBody>
          <a:bodyPr/>
          <a:lstStyle/>
          <a:p>
            <a:pPr>
              <a:defRPr/>
            </a:pPr>
            <a:fld id="{5007AF4B-D67C-4129-86EF-FE2A65D9E95E}" type="slidenum">
              <a:rPr lang="ru-RU" altLang="ru-RU" smtClean="0"/>
              <a:pPr>
                <a:defRPr/>
              </a:pPr>
              <a:t>10</a:t>
            </a:fld>
            <a:endParaRPr lang="ru-RU" altLang="ru-RU" dirty="0"/>
          </a:p>
        </p:txBody>
      </p:sp>
      <p:sp>
        <p:nvSpPr>
          <p:cNvPr id="6" name="TextBox 5"/>
          <p:cNvSpPr txBox="1"/>
          <p:nvPr/>
        </p:nvSpPr>
        <p:spPr>
          <a:xfrm>
            <a:off x="0" y="1322184"/>
            <a:ext cx="1907704"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Бюджетирование закупок</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1835848" y="1322184"/>
            <a:ext cx="1368000" cy="738664"/>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План потребности</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cxnSp>
        <p:nvCxnSpPr>
          <p:cNvPr id="15" name="Прямая соединительная линия 14"/>
          <p:cNvCxnSpPr/>
          <p:nvPr/>
        </p:nvCxnSpPr>
        <p:spPr>
          <a:xfrm>
            <a:off x="87488" y="2057698"/>
            <a:ext cx="8989486" cy="0"/>
          </a:xfrm>
          <a:prstGeom prst="line">
            <a:avLst/>
          </a:prstGeom>
          <a:ln w="381000" cmpd="tri"/>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75856" y="1322184"/>
            <a:ext cx="1141981"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План закупок</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427984" y="1322184"/>
            <a:ext cx="1620000"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Подготовка к закупкам</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024200" y="1322184"/>
            <a:ext cx="1620000"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Проведение закупок</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7429738" y="1322184"/>
            <a:ext cx="1620000"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Исполнение потребности</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1089759" y="2460281"/>
            <a:ext cx="1322001" cy="461665"/>
          </a:xfrm>
          <a:prstGeom prst="rect">
            <a:avLst/>
          </a:prstGeom>
          <a:noFill/>
        </p:spPr>
        <p:txBody>
          <a:bodyPr wrap="square" rtlCol="0">
            <a:spAutoFit/>
          </a:bodyPr>
          <a:lstStyle/>
          <a:p>
            <a:pPr algn="r"/>
            <a:r>
              <a:rPr lang="ru-RU" sz="1200" dirty="0" smtClean="0"/>
              <a:t>Сбор потребности</a:t>
            </a:r>
            <a:endParaRPr lang="ru-RU" sz="1200" dirty="0"/>
          </a:p>
        </p:txBody>
      </p:sp>
      <p:sp>
        <p:nvSpPr>
          <p:cNvPr id="25" name="TextBox 24"/>
          <p:cNvSpPr txBox="1"/>
          <p:nvPr/>
        </p:nvSpPr>
        <p:spPr>
          <a:xfrm>
            <a:off x="1089759" y="3190770"/>
            <a:ext cx="1322001" cy="461665"/>
          </a:xfrm>
          <a:prstGeom prst="rect">
            <a:avLst/>
          </a:prstGeom>
          <a:noFill/>
        </p:spPr>
        <p:txBody>
          <a:bodyPr wrap="square" rtlCol="0">
            <a:spAutoFit/>
          </a:bodyPr>
          <a:lstStyle>
            <a:defPPr>
              <a:defRPr lang="ru-RU"/>
            </a:defPPr>
            <a:lvl1pPr algn="r">
              <a:defRPr sz="1200"/>
            </a:lvl1pPr>
          </a:lstStyle>
          <a:p>
            <a:r>
              <a:rPr lang="ru-RU" dirty="0"/>
              <a:t>Консолидация потребности</a:t>
            </a:r>
          </a:p>
        </p:txBody>
      </p:sp>
      <p:sp>
        <p:nvSpPr>
          <p:cNvPr id="27" name="TextBox 26"/>
          <p:cNvSpPr txBox="1"/>
          <p:nvPr/>
        </p:nvSpPr>
        <p:spPr>
          <a:xfrm>
            <a:off x="1089759" y="3738052"/>
            <a:ext cx="1322001" cy="646331"/>
          </a:xfrm>
          <a:prstGeom prst="rect">
            <a:avLst/>
          </a:prstGeom>
          <a:noFill/>
        </p:spPr>
        <p:txBody>
          <a:bodyPr wrap="square" rtlCol="0">
            <a:spAutoFit/>
          </a:bodyPr>
          <a:lstStyle/>
          <a:p>
            <a:pPr algn="r"/>
            <a:r>
              <a:rPr lang="ru-RU" sz="1200" dirty="0"/>
              <a:t>Источники покрытия потребности</a:t>
            </a:r>
          </a:p>
        </p:txBody>
      </p:sp>
      <p:sp>
        <p:nvSpPr>
          <p:cNvPr id="31" name="TextBox 30"/>
          <p:cNvSpPr txBox="1"/>
          <p:nvPr/>
        </p:nvSpPr>
        <p:spPr>
          <a:xfrm>
            <a:off x="2890441" y="2471527"/>
            <a:ext cx="1008903" cy="461665"/>
          </a:xfrm>
          <a:prstGeom prst="rect">
            <a:avLst/>
          </a:prstGeom>
          <a:noFill/>
        </p:spPr>
        <p:txBody>
          <a:bodyPr wrap="square" rtlCol="0">
            <a:spAutoFit/>
          </a:bodyPr>
          <a:lstStyle/>
          <a:p>
            <a:pPr algn="r"/>
            <a:r>
              <a:rPr lang="ru-RU" sz="1200" dirty="0" smtClean="0"/>
              <a:t>Строки плана</a:t>
            </a:r>
            <a:endParaRPr lang="ru-RU" sz="1200" dirty="0"/>
          </a:p>
        </p:txBody>
      </p:sp>
      <p:sp>
        <p:nvSpPr>
          <p:cNvPr id="33" name="TextBox 32"/>
          <p:cNvSpPr txBox="1"/>
          <p:nvPr/>
        </p:nvSpPr>
        <p:spPr>
          <a:xfrm>
            <a:off x="2873537" y="3192479"/>
            <a:ext cx="1044000" cy="461665"/>
          </a:xfrm>
          <a:prstGeom prst="rect">
            <a:avLst/>
          </a:prstGeom>
          <a:noFill/>
        </p:spPr>
        <p:txBody>
          <a:bodyPr wrap="square" rtlCol="0">
            <a:spAutoFit/>
          </a:bodyPr>
          <a:lstStyle/>
          <a:p>
            <a:pPr algn="r"/>
            <a:r>
              <a:rPr lang="ru-RU" sz="1200" dirty="0" smtClean="0"/>
              <a:t>Корректировка плана</a:t>
            </a:r>
            <a:endParaRPr lang="ru-RU" sz="1200" dirty="0"/>
          </a:p>
        </p:txBody>
      </p:sp>
      <p:cxnSp>
        <p:nvCxnSpPr>
          <p:cNvPr id="40" name="Прямая соединительная линия 39"/>
          <p:cNvCxnSpPr/>
          <p:nvPr/>
        </p:nvCxnSpPr>
        <p:spPr>
          <a:xfrm flipV="1">
            <a:off x="5522663" y="2245300"/>
            <a:ext cx="0" cy="273600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230668" y="2451572"/>
            <a:ext cx="1188000" cy="461665"/>
          </a:xfrm>
          <a:prstGeom prst="rect">
            <a:avLst/>
          </a:prstGeom>
          <a:noFill/>
        </p:spPr>
        <p:txBody>
          <a:bodyPr wrap="square" rtlCol="0">
            <a:spAutoFit/>
          </a:bodyPr>
          <a:lstStyle/>
          <a:p>
            <a:pPr algn="r"/>
            <a:r>
              <a:rPr lang="ru-RU" sz="1200" dirty="0" smtClean="0"/>
              <a:t>Аккредитация поставщиков</a:t>
            </a:r>
            <a:endParaRPr lang="ru-RU" sz="1200" dirty="0"/>
          </a:p>
        </p:txBody>
      </p:sp>
      <p:sp>
        <p:nvSpPr>
          <p:cNvPr id="44" name="TextBox 43"/>
          <p:cNvSpPr txBox="1"/>
          <p:nvPr/>
        </p:nvSpPr>
        <p:spPr>
          <a:xfrm>
            <a:off x="4221436" y="3155154"/>
            <a:ext cx="1188000" cy="461665"/>
          </a:xfrm>
          <a:prstGeom prst="rect">
            <a:avLst/>
          </a:prstGeom>
          <a:noFill/>
        </p:spPr>
        <p:txBody>
          <a:bodyPr wrap="square" rtlCol="0">
            <a:spAutoFit/>
          </a:bodyPr>
          <a:lstStyle/>
          <a:p>
            <a:pPr algn="r"/>
            <a:r>
              <a:rPr lang="ru-RU" sz="1200" dirty="0" smtClean="0"/>
              <a:t>Подготовка к закупкам</a:t>
            </a:r>
            <a:endParaRPr lang="ru-RU" sz="1200" dirty="0"/>
          </a:p>
        </p:txBody>
      </p:sp>
      <p:sp>
        <p:nvSpPr>
          <p:cNvPr id="46" name="TextBox 45"/>
          <p:cNvSpPr txBox="1"/>
          <p:nvPr/>
        </p:nvSpPr>
        <p:spPr>
          <a:xfrm>
            <a:off x="4221436" y="3836457"/>
            <a:ext cx="1188000" cy="461665"/>
          </a:xfrm>
          <a:prstGeom prst="rect">
            <a:avLst/>
          </a:prstGeom>
          <a:noFill/>
        </p:spPr>
        <p:txBody>
          <a:bodyPr wrap="square" rtlCol="0">
            <a:spAutoFit/>
          </a:bodyPr>
          <a:lstStyle/>
          <a:p>
            <a:pPr algn="r"/>
            <a:r>
              <a:rPr lang="ru-RU" sz="1200" dirty="0" smtClean="0"/>
              <a:t>Публикация на ЭТП</a:t>
            </a:r>
            <a:endParaRPr lang="ru-RU" sz="1200" dirty="0"/>
          </a:p>
        </p:txBody>
      </p:sp>
      <p:cxnSp>
        <p:nvCxnSpPr>
          <p:cNvPr id="47" name="Прямая соединительная линия 46"/>
          <p:cNvCxnSpPr/>
          <p:nvPr/>
        </p:nvCxnSpPr>
        <p:spPr>
          <a:xfrm flipH="1" flipV="1">
            <a:off x="7054512" y="2245300"/>
            <a:ext cx="0" cy="273600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752322" y="2451572"/>
            <a:ext cx="1188000" cy="461665"/>
          </a:xfrm>
          <a:prstGeom prst="rect">
            <a:avLst/>
          </a:prstGeom>
          <a:noFill/>
        </p:spPr>
        <p:txBody>
          <a:bodyPr wrap="square" rtlCol="0">
            <a:spAutoFit/>
          </a:bodyPr>
          <a:lstStyle/>
          <a:p>
            <a:pPr algn="r"/>
            <a:r>
              <a:rPr lang="ru-RU" sz="1200" dirty="0" smtClean="0"/>
              <a:t>Квалификационный отбор</a:t>
            </a:r>
            <a:endParaRPr lang="ru-RU" sz="1200" dirty="0"/>
          </a:p>
        </p:txBody>
      </p:sp>
      <p:sp>
        <p:nvSpPr>
          <p:cNvPr id="51" name="TextBox 50"/>
          <p:cNvSpPr txBox="1"/>
          <p:nvPr/>
        </p:nvSpPr>
        <p:spPr>
          <a:xfrm>
            <a:off x="5743090" y="3155154"/>
            <a:ext cx="1188000" cy="461665"/>
          </a:xfrm>
          <a:prstGeom prst="rect">
            <a:avLst/>
          </a:prstGeom>
          <a:noFill/>
        </p:spPr>
        <p:txBody>
          <a:bodyPr wrap="square" rtlCol="0">
            <a:spAutoFit/>
          </a:bodyPr>
          <a:lstStyle/>
          <a:p>
            <a:pPr algn="r"/>
            <a:r>
              <a:rPr lang="ru-RU" sz="1200" dirty="0" smtClean="0"/>
              <a:t>Проведение торгов</a:t>
            </a:r>
            <a:endParaRPr lang="ru-RU" sz="1200" dirty="0"/>
          </a:p>
        </p:txBody>
      </p:sp>
      <p:sp>
        <p:nvSpPr>
          <p:cNvPr id="53" name="TextBox 52"/>
          <p:cNvSpPr txBox="1"/>
          <p:nvPr/>
        </p:nvSpPr>
        <p:spPr>
          <a:xfrm>
            <a:off x="5743090" y="3836457"/>
            <a:ext cx="1188000" cy="461665"/>
          </a:xfrm>
          <a:prstGeom prst="rect">
            <a:avLst/>
          </a:prstGeom>
          <a:noFill/>
        </p:spPr>
        <p:txBody>
          <a:bodyPr wrap="square" rtlCol="0">
            <a:spAutoFit/>
          </a:bodyPr>
          <a:lstStyle/>
          <a:p>
            <a:pPr algn="r"/>
            <a:r>
              <a:rPr lang="ru-RU" sz="1200" dirty="0" smtClean="0"/>
              <a:t>Заключение договора</a:t>
            </a:r>
            <a:endParaRPr lang="ru-RU" sz="1200" dirty="0"/>
          </a:p>
        </p:txBody>
      </p:sp>
      <p:sp>
        <p:nvSpPr>
          <p:cNvPr id="72" name="TextBox 71"/>
          <p:cNvSpPr txBox="1"/>
          <p:nvPr/>
        </p:nvSpPr>
        <p:spPr>
          <a:xfrm>
            <a:off x="5644178" y="4581128"/>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cxnSp>
        <p:nvCxnSpPr>
          <p:cNvPr id="8" name="Прямая соединительная линия 7"/>
          <p:cNvCxnSpPr/>
          <p:nvPr/>
        </p:nvCxnSpPr>
        <p:spPr bwMode="auto">
          <a:xfrm>
            <a:off x="2448725"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Прямая соединительная линия 62"/>
          <p:cNvCxnSpPr/>
          <p:nvPr/>
        </p:nvCxnSpPr>
        <p:spPr bwMode="auto">
          <a:xfrm>
            <a:off x="2448725"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Прямая соединительная линия 63"/>
          <p:cNvCxnSpPr/>
          <p:nvPr/>
        </p:nvCxnSpPr>
        <p:spPr bwMode="auto">
          <a:xfrm>
            <a:off x="2448725"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Стрелка вправо 9"/>
          <p:cNvSpPr/>
          <p:nvPr/>
        </p:nvSpPr>
        <p:spPr bwMode="auto">
          <a:xfrm>
            <a:off x="982110"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65" name="Стрелка вправо 64"/>
          <p:cNvSpPr/>
          <p:nvPr/>
        </p:nvSpPr>
        <p:spPr bwMode="auto">
          <a:xfrm>
            <a:off x="2483768"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cxnSp>
        <p:nvCxnSpPr>
          <p:cNvPr id="66" name="Прямая соединительная линия 65"/>
          <p:cNvCxnSpPr/>
          <p:nvPr/>
        </p:nvCxnSpPr>
        <p:spPr bwMode="auto">
          <a:xfrm>
            <a:off x="3956492"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Прямая соединительная линия 66"/>
          <p:cNvCxnSpPr/>
          <p:nvPr/>
        </p:nvCxnSpPr>
        <p:spPr bwMode="auto">
          <a:xfrm>
            <a:off x="5398900"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Прямая соединительная линия 67"/>
          <p:cNvCxnSpPr/>
          <p:nvPr/>
        </p:nvCxnSpPr>
        <p:spPr bwMode="auto">
          <a:xfrm>
            <a:off x="5398900"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Прямая соединительная линия 69"/>
          <p:cNvCxnSpPr/>
          <p:nvPr/>
        </p:nvCxnSpPr>
        <p:spPr bwMode="auto">
          <a:xfrm>
            <a:off x="5398900"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Прямая соединительная линия 72"/>
          <p:cNvCxnSpPr/>
          <p:nvPr/>
        </p:nvCxnSpPr>
        <p:spPr bwMode="auto">
          <a:xfrm>
            <a:off x="6942042"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Прямая соединительная линия 73"/>
          <p:cNvCxnSpPr/>
          <p:nvPr/>
        </p:nvCxnSpPr>
        <p:spPr bwMode="auto">
          <a:xfrm>
            <a:off x="6930547"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Прямая соединительная линия 74"/>
          <p:cNvCxnSpPr/>
          <p:nvPr/>
        </p:nvCxnSpPr>
        <p:spPr bwMode="auto">
          <a:xfrm>
            <a:off x="6930547"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Прямая соединительная линия 75"/>
          <p:cNvCxnSpPr/>
          <p:nvPr/>
        </p:nvCxnSpPr>
        <p:spPr bwMode="auto">
          <a:xfrm>
            <a:off x="6930547" y="4804694"/>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Прямая соединительная линия 80"/>
          <p:cNvCxnSpPr/>
          <p:nvPr/>
        </p:nvCxnSpPr>
        <p:spPr bwMode="auto">
          <a:xfrm>
            <a:off x="3953756"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Стрелка вправо 81"/>
          <p:cNvSpPr/>
          <p:nvPr/>
        </p:nvSpPr>
        <p:spPr bwMode="auto">
          <a:xfrm>
            <a:off x="3963332"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3" name="Стрелка вправо 82"/>
          <p:cNvSpPr/>
          <p:nvPr/>
        </p:nvSpPr>
        <p:spPr bwMode="auto">
          <a:xfrm>
            <a:off x="5414421"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4" name="Стрелка вправо 83"/>
          <p:cNvSpPr/>
          <p:nvPr/>
        </p:nvSpPr>
        <p:spPr bwMode="auto">
          <a:xfrm>
            <a:off x="6957085"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6" name="Стрелка вправо 85"/>
          <p:cNvSpPr/>
          <p:nvPr/>
        </p:nvSpPr>
        <p:spPr bwMode="auto">
          <a:xfrm>
            <a:off x="8556524"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cxnSp>
        <p:nvCxnSpPr>
          <p:cNvPr id="91" name="Прямая соединительная линия 90"/>
          <p:cNvCxnSpPr/>
          <p:nvPr/>
        </p:nvCxnSpPr>
        <p:spPr bwMode="auto">
          <a:xfrm>
            <a:off x="3953670"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TextBox 91"/>
          <p:cNvSpPr txBox="1"/>
          <p:nvPr/>
        </p:nvSpPr>
        <p:spPr>
          <a:xfrm>
            <a:off x="2715787" y="3831431"/>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sp>
        <p:nvSpPr>
          <p:cNvPr id="93" name="TextBox 92"/>
          <p:cNvSpPr txBox="1"/>
          <p:nvPr/>
        </p:nvSpPr>
        <p:spPr>
          <a:xfrm>
            <a:off x="4076229" y="4581128"/>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cxnSp>
        <p:nvCxnSpPr>
          <p:cNvPr id="94" name="Прямая соединительная линия 93"/>
          <p:cNvCxnSpPr/>
          <p:nvPr/>
        </p:nvCxnSpPr>
        <p:spPr bwMode="auto">
          <a:xfrm>
            <a:off x="5394128" y="4804694"/>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Прямая соединительная линия 60"/>
          <p:cNvCxnSpPr/>
          <p:nvPr/>
        </p:nvCxnSpPr>
        <p:spPr>
          <a:xfrm flipH="1" flipV="1">
            <a:off x="1089759" y="2240697"/>
            <a:ext cx="0" cy="1296000"/>
          </a:xfrm>
          <a:prstGeom prst="line">
            <a:avLst/>
          </a:prstGeom>
          <a:ln w="254000" cmpd="tri"/>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bwMode="auto">
          <a:xfrm>
            <a:off x="961118"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Прямая соединительная линия 70"/>
          <p:cNvCxnSpPr/>
          <p:nvPr/>
        </p:nvCxnSpPr>
        <p:spPr bwMode="auto">
          <a:xfrm>
            <a:off x="970485"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TextBox 84"/>
          <p:cNvSpPr txBox="1"/>
          <p:nvPr/>
        </p:nvSpPr>
        <p:spPr>
          <a:xfrm>
            <a:off x="87488" y="2325302"/>
            <a:ext cx="896221" cy="646331"/>
          </a:xfrm>
          <a:prstGeom prst="rect">
            <a:avLst/>
          </a:prstGeom>
          <a:noFill/>
        </p:spPr>
        <p:txBody>
          <a:bodyPr wrap="square" rtlCol="0">
            <a:spAutoFit/>
          </a:bodyPr>
          <a:lstStyle/>
          <a:p>
            <a:pPr algn="r"/>
            <a:r>
              <a:rPr lang="ru-RU" sz="1200" dirty="0" smtClean="0"/>
              <a:t>Варианты бюджетирования</a:t>
            </a:r>
            <a:endParaRPr lang="ru-RU" sz="1200" dirty="0"/>
          </a:p>
        </p:txBody>
      </p:sp>
      <p:sp>
        <p:nvSpPr>
          <p:cNvPr id="87" name="TextBox 86"/>
          <p:cNvSpPr txBox="1"/>
          <p:nvPr/>
        </p:nvSpPr>
        <p:spPr>
          <a:xfrm>
            <a:off x="-36512" y="3140968"/>
            <a:ext cx="1008000" cy="468000"/>
          </a:xfrm>
          <a:prstGeom prst="rect">
            <a:avLst/>
          </a:prstGeom>
          <a:noFill/>
        </p:spPr>
        <p:txBody>
          <a:bodyPr wrap="square" rtlCol="0">
            <a:spAutoFit/>
          </a:bodyPr>
          <a:lstStyle/>
          <a:p>
            <a:pPr algn="r"/>
            <a:r>
              <a:rPr lang="ru-RU" sz="1200" dirty="0" smtClean="0"/>
              <a:t>Подготовка бюджетов</a:t>
            </a:r>
            <a:endParaRPr lang="ru-RU" sz="1200" dirty="0"/>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033" y="1730776"/>
            <a:ext cx="675775" cy="675775"/>
          </a:xfrm>
          <a:prstGeom prst="rect">
            <a:avLst/>
          </a:prstGeom>
        </p:spPr>
      </p:pic>
      <p:sp>
        <p:nvSpPr>
          <p:cNvPr id="3" name="Прямоугольник 2"/>
          <p:cNvSpPr/>
          <p:nvPr/>
        </p:nvSpPr>
        <p:spPr bwMode="auto">
          <a:xfrm>
            <a:off x="219990" y="5949280"/>
            <a:ext cx="1152128" cy="576064"/>
          </a:xfrm>
          <a:prstGeom prst="rect">
            <a:avLst/>
          </a:prstGeom>
          <a:solidFill>
            <a:srgbClr val="92D05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Бюджет подготовлен</a:t>
            </a:r>
          </a:p>
        </p:txBody>
      </p:sp>
      <p:cxnSp>
        <p:nvCxnSpPr>
          <p:cNvPr id="7" name="Прямая со стрелкой 6"/>
          <p:cNvCxnSpPr/>
          <p:nvPr/>
        </p:nvCxnSpPr>
        <p:spPr bwMode="auto">
          <a:xfrm>
            <a:off x="1089759" y="3715014"/>
            <a:ext cx="0" cy="2238687"/>
          </a:xfrm>
          <a:prstGeom prst="straightConnector1">
            <a:avLst/>
          </a:prstGeom>
          <a:solidFill>
            <a:srgbClr val="F9E383">
              <a:alpha val="50000"/>
            </a:srgbClr>
          </a:solidFill>
          <a:ln w="44450" cap="flat" cmpd="sng" algn="ctr">
            <a:solidFill>
              <a:srgbClr val="CC33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Прямоугольник 104"/>
          <p:cNvSpPr/>
          <p:nvPr/>
        </p:nvSpPr>
        <p:spPr bwMode="auto">
          <a:xfrm>
            <a:off x="1702190" y="5959790"/>
            <a:ext cx="1152128" cy="576064"/>
          </a:xfrm>
          <a:prstGeom prst="rect">
            <a:avLst/>
          </a:prstGeom>
          <a:solidFill>
            <a:srgbClr val="92D05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План потребности подготовлен</a:t>
            </a:r>
          </a:p>
        </p:txBody>
      </p:sp>
      <p:cxnSp>
        <p:nvCxnSpPr>
          <p:cNvPr id="106" name="Прямая со стрелкой 105"/>
          <p:cNvCxnSpPr/>
          <p:nvPr/>
        </p:nvCxnSpPr>
        <p:spPr bwMode="auto">
          <a:xfrm>
            <a:off x="2570360" y="4441701"/>
            <a:ext cx="0" cy="1512000"/>
          </a:xfrm>
          <a:prstGeom prst="straightConnector1">
            <a:avLst/>
          </a:prstGeom>
          <a:solidFill>
            <a:srgbClr val="F9E383">
              <a:alpha val="50000"/>
            </a:srgbClr>
          </a:solidFill>
          <a:ln w="44450" cap="flat" cmpd="sng" algn="ctr">
            <a:solidFill>
              <a:srgbClr val="CC33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Прямая соединительная линия 76"/>
          <p:cNvCxnSpPr/>
          <p:nvPr/>
        </p:nvCxnSpPr>
        <p:spPr>
          <a:xfrm rot="5400000" flipH="1" flipV="1">
            <a:off x="7292584" y="3613300"/>
            <a:ext cx="2736000" cy="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381602" y="2451572"/>
            <a:ext cx="1188000" cy="461665"/>
          </a:xfrm>
          <a:prstGeom prst="rect">
            <a:avLst/>
          </a:prstGeom>
          <a:noFill/>
        </p:spPr>
        <p:txBody>
          <a:bodyPr wrap="square" rtlCol="0">
            <a:spAutoFit/>
          </a:bodyPr>
          <a:lstStyle/>
          <a:p>
            <a:pPr algn="r"/>
            <a:r>
              <a:rPr lang="ru-RU" sz="1200" dirty="0" smtClean="0"/>
              <a:t>Оперативная потребность</a:t>
            </a:r>
            <a:endParaRPr lang="ru-RU" sz="1200" dirty="0"/>
          </a:p>
        </p:txBody>
      </p:sp>
      <p:sp>
        <p:nvSpPr>
          <p:cNvPr id="79" name="TextBox 78"/>
          <p:cNvSpPr txBox="1"/>
          <p:nvPr/>
        </p:nvSpPr>
        <p:spPr>
          <a:xfrm>
            <a:off x="7372370" y="3155154"/>
            <a:ext cx="1188000" cy="461665"/>
          </a:xfrm>
          <a:prstGeom prst="rect">
            <a:avLst/>
          </a:prstGeom>
          <a:noFill/>
        </p:spPr>
        <p:txBody>
          <a:bodyPr wrap="square" rtlCol="0">
            <a:spAutoFit/>
          </a:bodyPr>
          <a:lstStyle/>
          <a:p>
            <a:pPr algn="r"/>
            <a:r>
              <a:rPr lang="ru-RU" sz="1200" dirty="0" smtClean="0"/>
              <a:t>Заказы поставщикам</a:t>
            </a:r>
            <a:endParaRPr lang="ru-RU" sz="1200" dirty="0"/>
          </a:p>
        </p:txBody>
      </p:sp>
      <p:sp>
        <p:nvSpPr>
          <p:cNvPr id="80" name="TextBox 79"/>
          <p:cNvSpPr txBox="1"/>
          <p:nvPr/>
        </p:nvSpPr>
        <p:spPr>
          <a:xfrm>
            <a:off x="7358082" y="3849390"/>
            <a:ext cx="1188000" cy="461665"/>
          </a:xfrm>
          <a:prstGeom prst="rect">
            <a:avLst/>
          </a:prstGeom>
          <a:noFill/>
        </p:spPr>
        <p:txBody>
          <a:bodyPr wrap="square" rtlCol="0">
            <a:spAutoFit/>
          </a:bodyPr>
          <a:lstStyle/>
          <a:p>
            <a:pPr algn="r"/>
            <a:r>
              <a:rPr lang="ru-RU" sz="1200" dirty="0"/>
              <a:t>Поступления / Возвраты</a:t>
            </a:r>
          </a:p>
        </p:txBody>
      </p:sp>
      <p:cxnSp>
        <p:nvCxnSpPr>
          <p:cNvPr id="95" name="Прямая соединительная линия 94"/>
          <p:cNvCxnSpPr/>
          <p:nvPr/>
        </p:nvCxnSpPr>
        <p:spPr bwMode="auto">
          <a:xfrm>
            <a:off x="8536822"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Прямая соединительная линия 95"/>
          <p:cNvCxnSpPr/>
          <p:nvPr/>
        </p:nvCxnSpPr>
        <p:spPr bwMode="auto">
          <a:xfrm>
            <a:off x="8536822"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Прямая соединительная линия 102"/>
          <p:cNvCxnSpPr/>
          <p:nvPr/>
        </p:nvCxnSpPr>
        <p:spPr bwMode="auto">
          <a:xfrm>
            <a:off x="8536822"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Прямая соединительная линия 103"/>
          <p:cNvCxnSpPr/>
          <p:nvPr/>
        </p:nvCxnSpPr>
        <p:spPr bwMode="auto">
          <a:xfrm>
            <a:off x="8536822" y="4804694"/>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TextBox 106"/>
          <p:cNvSpPr txBox="1"/>
          <p:nvPr/>
        </p:nvSpPr>
        <p:spPr>
          <a:xfrm>
            <a:off x="7234027" y="4580246"/>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spTree>
    <p:extLst>
      <p:ext uri="{BB962C8B-B14F-4D97-AF65-F5344CB8AC3E}">
        <p14:creationId xmlns:p14="http://schemas.microsoft.com/office/powerpoint/2010/main" val="149543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hidden"/>
                                      </p:to>
                                    </p:set>
                                  </p:childTnLst>
                                </p:cTn>
                              </p:par>
                              <p:par>
                                <p:cTn id="9" presetID="42" presetClass="path" presetSubtype="0" accel="50000" decel="50000" fill="hold" nodeType="withEffect">
                                  <p:stCondLst>
                                    <p:cond delay="0"/>
                                  </p:stCondLst>
                                  <p:childTnLst>
                                    <p:animMotion origin="layout" path="M 1.66667E-6 -3.7037E-7 L 0.16423 -0.00116 " pathEditMode="relative" rAng="0" ptsTypes="AA">
                                      <p:cBhvr>
                                        <p:cTn id="10" dur="1000" fill="hold"/>
                                        <p:tgtEl>
                                          <p:spTgt spid="14"/>
                                        </p:tgtEl>
                                        <p:attrNameLst>
                                          <p:attrName>ppt_x</p:attrName>
                                          <p:attrName>ppt_y</p:attrName>
                                        </p:attrNameLst>
                                      </p:cBhvr>
                                      <p:rCtr x="8212" y="-69"/>
                                    </p:animMotion>
                                  </p:childTnLst>
                                </p:cTn>
                              </p:par>
                              <p:par>
                                <p:cTn id="11" presetID="22" presetClass="entr" presetSubtype="1"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wipe(up)">
                                      <p:cBhvr>
                                        <p:cTn id="13" dur="500"/>
                                        <p:tgtEl>
                                          <p:spTgt spid="10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wipe(up)">
                                      <p:cBhvr>
                                        <p:cTn id="1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5" grpId="0" animBg="1"/>
      <p:bldP spid="10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131" y="1214170"/>
            <a:ext cx="5516967" cy="5400000"/>
          </a:xfrm>
          <a:prstGeom prst="rect">
            <a:avLst/>
          </a:prstGeom>
          <a:effectLst>
            <a:outerShdw blurRad="254000" dist="50800" dir="5400000" algn="ctr" rotWithShape="0">
              <a:srgbClr val="000000">
                <a:alpha val="43137"/>
              </a:srgbClr>
            </a:outerShdw>
          </a:effectLst>
        </p:spPr>
      </p:pic>
      <p:sp>
        <p:nvSpPr>
          <p:cNvPr id="94" name="Блок-схема: ссылка на другую страницу 93"/>
          <p:cNvSpPr/>
          <p:nvPr/>
        </p:nvSpPr>
        <p:spPr bwMode="auto">
          <a:xfrm rot="16200000">
            <a:off x="7615934" y="-36471"/>
            <a:ext cx="566685" cy="1368000"/>
          </a:xfrm>
          <a:prstGeom prst="flowChartOffpageConnector">
            <a:avLst/>
          </a:prstGeom>
          <a:solidFill>
            <a:srgbClr val="00B0F0">
              <a:alpha val="50000"/>
            </a:srgbClr>
          </a:solidFill>
          <a:ln w="444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p:txBody>
      </p:sp>
      <p:cxnSp>
        <p:nvCxnSpPr>
          <p:cNvPr id="36" name="Прямая соединительная линия 35"/>
          <p:cNvCxnSpPr/>
          <p:nvPr/>
        </p:nvCxnSpPr>
        <p:spPr>
          <a:xfrm flipH="1" flipV="1">
            <a:off x="1763688" y="497520"/>
            <a:ext cx="5328593" cy="25724"/>
          </a:xfrm>
          <a:prstGeom prst="straightConnector1">
            <a:avLst/>
          </a:prstGeom>
          <a:ln w="254000" cmpd="tri"/>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11"/>
          </p:nvPr>
        </p:nvSpPr>
        <p:spPr/>
        <p:txBody>
          <a:bodyPr/>
          <a:lstStyle/>
          <a:p>
            <a:pPr>
              <a:defRPr/>
            </a:pPr>
            <a:fld id="{5007AF4B-D67C-4129-86EF-FE2A65D9E95E}" type="slidenum">
              <a:rPr lang="ru-RU" altLang="ru-RU" smtClean="0"/>
              <a:pPr>
                <a:defRPr/>
              </a:pPr>
              <a:t>11</a:t>
            </a:fld>
            <a:endParaRPr lang="ru-RU" altLang="ru-RU" dirty="0"/>
          </a:p>
        </p:txBody>
      </p:sp>
      <p:sp>
        <p:nvSpPr>
          <p:cNvPr id="68" name="TextBox 67"/>
          <p:cNvSpPr txBox="1"/>
          <p:nvPr/>
        </p:nvSpPr>
        <p:spPr>
          <a:xfrm>
            <a:off x="1835696" y="611919"/>
            <a:ext cx="1174813" cy="461665"/>
          </a:xfrm>
          <a:prstGeom prst="rect">
            <a:avLst/>
          </a:prstGeom>
          <a:noFill/>
        </p:spPr>
        <p:txBody>
          <a:bodyPr wrap="square" rtlCol="0">
            <a:spAutoFit/>
          </a:bodyPr>
          <a:lstStyle/>
          <a:p>
            <a:pPr algn="ctr"/>
            <a:r>
              <a:rPr lang="ru-RU"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Строки плана</a:t>
            </a:r>
            <a:endPar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p:cNvSpPr txBox="1"/>
          <p:nvPr/>
        </p:nvSpPr>
        <p:spPr>
          <a:xfrm>
            <a:off x="3635895" y="611919"/>
            <a:ext cx="1440000" cy="461665"/>
          </a:xfrm>
          <a:prstGeom prst="rect">
            <a:avLst/>
          </a:prstGeom>
          <a:noFill/>
        </p:spPr>
        <p:txBody>
          <a:bodyPr wrap="square" rtlCol="0">
            <a:spAutoFit/>
          </a:bodyPr>
          <a:lstStyle>
            <a:defPPr>
              <a:defRPr lang="ru-RU"/>
            </a:defPPr>
            <a:lvl1pPr algn="r">
              <a:defRPr sz="1200"/>
            </a:lvl1pPr>
          </a:lstStyle>
          <a:p>
            <a:pPr algn="ctr"/>
            <a:r>
              <a:rPr lang="ru-RU"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Корректировка плана</a:t>
            </a:r>
            <a:endParaRPr lang="ru-RU"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3" name="TextBox 72"/>
          <p:cNvSpPr txBox="1"/>
          <p:nvPr/>
        </p:nvSpPr>
        <p:spPr>
          <a:xfrm>
            <a:off x="5462221" y="611919"/>
            <a:ext cx="1775589" cy="461665"/>
          </a:xfrm>
          <a:prstGeom prst="rect">
            <a:avLst/>
          </a:prstGeom>
          <a:noFill/>
        </p:spPr>
        <p:txBody>
          <a:bodyPr wrap="square" rtlCol="0">
            <a:spAutoFit/>
          </a:bodyPr>
          <a:lstStyle/>
          <a:p>
            <a:pPr algn="ctr"/>
            <a:r>
              <a:rPr lang="ru-RU"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Публикация на ЕИС (223ФЗ)</a:t>
            </a:r>
            <a:endPar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3" name="TextBox 92"/>
          <p:cNvSpPr txBox="1"/>
          <p:nvPr/>
        </p:nvSpPr>
        <p:spPr>
          <a:xfrm>
            <a:off x="7138431" y="364480"/>
            <a:ext cx="1322001" cy="540000"/>
          </a:xfrm>
          <a:prstGeom prst="rect">
            <a:avLst/>
          </a:prstGeom>
          <a:noFill/>
        </p:spPr>
        <p:txBody>
          <a:bodyPr wrap="square" rtlCol="0">
            <a:spAutoFit/>
          </a:bodyPr>
          <a:lstStyle/>
          <a:p>
            <a:pPr algn="ctr"/>
            <a:r>
              <a:rPr lang="ru-RU" sz="1400" b="1" dirty="0" smtClean="0">
                <a:solidFill>
                  <a:schemeClr val="bg1"/>
                </a:solidFill>
              </a:rPr>
              <a:t>Подготовка закупок</a:t>
            </a:r>
            <a:endParaRPr lang="ru-RU" sz="1400" b="1" dirty="0">
              <a:solidFill>
                <a:schemeClr val="bg1"/>
              </a:solidFill>
            </a:endParaRPr>
          </a:p>
        </p:txBody>
      </p:sp>
      <p:cxnSp>
        <p:nvCxnSpPr>
          <p:cNvPr id="96" name="Прямая соединительная линия 95"/>
          <p:cNvCxnSpPr/>
          <p:nvPr/>
        </p:nvCxnSpPr>
        <p:spPr bwMode="auto">
          <a:xfrm>
            <a:off x="7801850" y="908720"/>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Прямая соединительная линия 6"/>
          <p:cNvCxnSpPr/>
          <p:nvPr/>
        </p:nvCxnSpPr>
        <p:spPr bwMode="auto">
          <a:xfrm>
            <a:off x="2483768" y="37310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Прямая соединительная линия 22"/>
          <p:cNvCxnSpPr/>
          <p:nvPr/>
        </p:nvCxnSpPr>
        <p:spPr bwMode="auto">
          <a:xfrm>
            <a:off x="4355976" y="38361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Прямая соединительная линия 23"/>
          <p:cNvCxnSpPr/>
          <p:nvPr/>
        </p:nvCxnSpPr>
        <p:spPr bwMode="auto">
          <a:xfrm>
            <a:off x="6372200" y="39412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9" name="Рисунок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062" y="159632"/>
            <a:ext cx="675775" cy="675775"/>
          </a:xfrm>
          <a:prstGeom prst="rect">
            <a:avLst/>
          </a:prstGeom>
        </p:spPr>
      </p:pic>
      <p:sp>
        <p:nvSpPr>
          <p:cNvPr id="27" name="Прямоугольник 26"/>
          <p:cNvSpPr/>
          <p:nvPr/>
        </p:nvSpPr>
        <p:spPr bwMode="auto">
          <a:xfrm>
            <a:off x="304070" y="332656"/>
            <a:ext cx="1322001" cy="555044"/>
          </a:xfrm>
          <a:prstGeom prst="rect">
            <a:avLst/>
          </a:prstGeom>
          <a:solidFill>
            <a:srgbClr val="00B0F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293560" y="332656"/>
            <a:ext cx="1332000" cy="523220"/>
          </a:xfrm>
          <a:prstGeom prst="rect">
            <a:avLst/>
          </a:prstGeom>
          <a:noFill/>
        </p:spPr>
        <p:txBody>
          <a:bodyPr wrap="square" rtlCol="0">
            <a:spAutoFit/>
          </a:bodyPr>
          <a:lstStyle/>
          <a:p>
            <a:pPr algn="ctr"/>
            <a:r>
              <a:rPr lang="ru-RU" sz="1400" b="1" dirty="0" smtClean="0">
                <a:solidFill>
                  <a:schemeClr val="bg1"/>
                </a:solidFill>
              </a:rPr>
              <a:t>План закупок</a:t>
            </a:r>
            <a:endParaRPr lang="ru-RU" sz="1400" b="1" dirty="0">
              <a:solidFill>
                <a:schemeClr val="bg1"/>
              </a:solidFill>
            </a:endParaRPr>
          </a:p>
        </p:txBody>
      </p:sp>
      <p:cxnSp>
        <p:nvCxnSpPr>
          <p:cNvPr id="30" name="Прямая соединительная линия 29"/>
          <p:cNvCxnSpPr/>
          <p:nvPr/>
        </p:nvCxnSpPr>
        <p:spPr bwMode="auto">
          <a:xfrm>
            <a:off x="973162" y="913222"/>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Прямоугольник 8"/>
          <p:cNvSpPr/>
          <p:nvPr/>
        </p:nvSpPr>
        <p:spPr bwMode="auto">
          <a:xfrm>
            <a:off x="3604365" y="5156502"/>
            <a:ext cx="3847932" cy="411028"/>
          </a:xfrm>
          <a:prstGeom prst="rect">
            <a:avLst/>
          </a:prstGeom>
          <a:solidFill>
            <a:srgbClr val="F9E383">
              <a:alpha val="2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32" name="Прямоугольник 31"/>
          <p:cNvSpPr/>
          <p:nvPr/>
        </p:nvSpPr>
        <p:spPr bwMode="auto">
          <a:xfrm>
            <a:off x="1660172" y="5592794"/>
            <a:ext cx="1800000" cy="411028"/>
          </a:xfrm>
          <a:prstGeom prst="rect">
            <a:avLst/>
          </a:prstGeom>
          <a:solidFill>
            <a:srgbClr val="F9E383">
              <a:alpha val="2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33" name="Прямоугольник 32"/>
          <p:cNvSpPr/>
          <p:nvPr/>
        </p:nvSpPr>
        <p:spPr bwMode="auto">
          <a:xfrm>
            <a:off x="1660172" y="4540650"/>
            <a:ext cx="3972035" cy="610396"/>
          </a:xfrm>
          <a:prstGeom prst="rect">
            <a:avLst/>
          </a:prstGeom>
          <a:solidFill>
            <a:srgbClr val="F9E383">
              <a:alpha val="2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34" name="Прямоугольник 33"/>
          <p:cNvSpPr/>
          <p:nvPr/>
        </p:nvSpPr>
        <p:spPr bwMode="auto">
          <a:xfrm>
            <a:off x="1660172" y="2122345"/>
            <a:ext cx="5488360" cy="216000"/>
          </a:xfrm>
          <a:prstGeom prst="rect">
            <a:avLst/>
          </a:prstGeom>
          <a:solidFill>
            <a:srgbClr val="F9E383">
              <a:alpha val="2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35" name="Прямоугольник 34"/>
          <p:cNvSpPr/>
          <p:nvPr/>
        </p:nvSpPr>
        <p:spPr bwMode="auto">
          <a:xfrm>
            <a:off x="1660172" y="2575414"/>
            <a:ext cx="3924000" cy="432048"/>
          </a:xfrm>
          <a:prstGeom prst="rect">
            <a:avLst/>
          </a:prstGeom>
          <a:solidFill>
            <a:srgbClr val="F9E383">
              <a:alpha val="2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37" name="Прямоугольник 36"/>
          <p:cNvSpPr/>
          <p:nvPr/>
        </p:nvSpPr>
        <p:spPr bwMode="auto">
          <a:xfrm>
            <a:off x="1660172" y="3266883"/>
            <a:ext cx="3904088" cy="450149"/>
          </a:xfrm>
          <a:prstGeom prst="rect">
            <a:avLst/>
          </a:prstGeom>
          <a:solidFill>
            <a:srgbClr val="F9E383">
              <a:alpha val="2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38" name="Прямоугольник 37"/>
          <p:cNvSpPr/>
          <p:nvPr/>
        </p:nvSpPr>
        <p:spPr bwMode="auto">
          <a:xfrm>
            <a:off x="1660172" y="4323064"/>
            <a:ext cx="4248000" cy="216000"/>
          </a:xfrm>
          <a:prstGeom prst="rect">
            <a:avLst/>
          </a:prstGeom>
          <a:solidFill>
            <a:srgbClr val="F9E383">
              <a:alpha val="2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39" name="Прямоугольник 38"/>
          <p:cNvSpPr/>
          <p:nvPr/>
        </p:nvSpPr>
        <p:spPr bwMode="auto">
          <a:xfrm>
            <a:off x="1660172" y="2338056"/>
            <a:ext cx="2628000" cy="237358"/>
          </a:xfrm>
          <a:prstGeom prst="rect">
            <a:avLst/>
          </a:prstGeom>
          <a:solidFill>
            <a:srgbClr val="F9E383">
              <a:alpha val="2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12" name="Прямоугольная выноска 11"/>
          <p:cNvSpPr/>
          <p:nvPr/>
        </p:nvSpPr>
        <p:spPr bwMode="auto">
          <a:xfrm>
            <a:off x="0" y="2410378"/>
            <a:ext cx="1419422" cy="1234646"/>
          </a:xfrm>
          <a:prstGeom prst="wedgeRectCallout">
            <a:avLst>
              <a:gd name="adj1" fmla="val 66608"/>
              <a:gd name="adj2" fmla="val 109665"/>
            </a:avLst>
          </a:prstGeom>
          <a:solidFill>
            <a:schemeClr val="accent1">
              <a:lumMod val="40000"/>
              <a:lumOff val="60000"/>
              <a:alpha val="50000"/>
            </a:schemeClr>
          </a:solidFill>
          <a:ln w="44450" cap="flat" cmpd="sng" algn="ctr">
            <a:solidFill>
              <a:srgbClr val="CC33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lang="ru-RU" sz="1400" dirty="0" smtClean="0"/>
              <a:t>Обязательная информация для субъектов 223ФЗ</a:t>
            </a:r>
            <a:endParaRPr kumimoji="0" lang="ru-RU" sz="1400" b="0" i="0" u="none" strike="noStrike" cap="none" normalizeH="0" baseline="0" dirty="0" smtClean="0">
              <a:ln>
                <a:noFill/>
              </a:ln>
              <a:solidFill>
                <a:schemeClr val="tx1"/>
              </a:solidFill>
              <a:effectLst/>
            </a:endParaRPr>
          </a:p>
        </p:txBody>
      </p:sp>
      <p:sp>
        <p:nvSpPr>
          <p:cNvPr id="45" name="Прямоугольная выноска 44"/>
          <p:cNvSpPr/>
          <p:nvPr/>
        </p:nvSpPr>
        <p:spPr bwMode="auto">
          <a:xfrm>
            <a:off x="7387065" y="4204936"/>
            <a:ext cx="1419422" cy="1234646"/>
          </a:xfrm>
          <a:prstGeom prst="wedgeRectCallout">
            <a:avLst>
              <a:gd name="adj1" fmla="val -65196"/>
              <a:gd name="adj2" fmla="val 127542"/>
            </a:avLst>
          </a:prstGeom>
          <a:solidFill>
            <a:schemeClr val="accent1">
              <a:lumMod val="40000"/>
              <a:lumOff val="60000"/>
              <a:alpha val="50000"/>
            </a:schemeClr>
          </a:solidFill>
          <a:ln w="4445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lang="ru-RU" sz="1400" dirty="0" smtClean="0"/>
              <a:t>Только после утверждения информация включается в план закупок</a:t>
            </a:r>
            <a:endParaRPr kumimoji="0" lang="ru-RU" sz="1400" b="0" i="0" u="none" strike="noStrike" cap="none" normalizeH="0" baseline="0" dirty="0" smtClean="0">
              <a:ln>
                <a:noFill/>
              </a:ln>
              <a:solidFill>
                <a:schemeClr val="tx1"/>
              </a:solidFill>
              <a:effectLst/>
            </a:endParaRPr>
          </a:p>
        </p:txBody>
      </p:sp>
      <p:sp>
        <p:nvSpPr>
          <p:cNvPr id="13" name="Прямоугольник 12"/>
          <p:cNvSpPr/>
          <p:nvPr/>
        </p:nvSpPr>
        <p:spPr bwMode="auto">
          <a:xfrm>
            <a:off x="5824600" y="6299002"/>
            <a:ext cx="1323932" cy="261178"/>
          </a:xfrm>
          <a:prstGeom prst="rect">
            <a:avLst/>
          </a:prstGeom>
          <a:noFill/>
          <a:ln w="4445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3" name="Полилиния 2"/>
          <p:cNvSpPr/>
          <p:nvPr/>
        </p:nvSpPr>
        <p:spPr bwMode="auto">
          <a:xfrm>
            <a:off x="1698171" y="1933303"/>
            <a:ext cx="5468983" cy="4127863"/>
          </a:xfrm>
          <a:custGeom>
            <a:avLst/>
            <a:gdLst>
              <a:gd name="connsiteX0" fmla="*/ 0 w 5468983"/>
              <a:gd name="connsiteY0" fmla="*/ 0 h 4127863"/>
              <a:gd name="connsiteX1" fmla="*/ 1637212 w 5468983"/>
              <a:gd name="connsiteY1" fmla="*/ 0 h 4127863"/>
              <a:gd name="connsiteX2" fmla="*/ 1628503 w 5468983"/>
              <a:gd name="connsiteY2" fmla="*/ 174171 h 4127863"/>
              <a:gd name="connsiteX3" fmla="*/ 5442858 w 5468983"/>
              <a:gd name="connsiteY3" fmla="*/ 174171 h 4127863"/>
              <a:gd name="connsiteX4" fmla="*/ 5468983 w 5468983"/>
              <a:gd name="connsiteY4" fmla="*/ 4119154 h 4127863"/>
              <a:gd name="connsiteX5" fmla="*/ 8709 w 5468983"/>
              <a:gd name="connsiteY5" fmla="*/ 4127863 h 4127863"/>
              <a:gd name="connsiteX6" fmla="*/ 0 w 5468983"/>
              <a:gd name="connsiteY6" fmla="*/ 0 h 412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8983" h="4127863">
                <a:moveTo>
                  <a:pt x="0" y="0"/>
                </a:moveTo>
                <a:lnTo>
                  <a:pt x="1637212" y="0"/>
                </a:lnTo>
                <a:lnTo>
                  <a:pt x="1628503" y="174171"/>
                </a:lnTo>
                <a:lnTo>
                  <a:pt x="5442858" y="174171"/>
                </a:lnTo>
                <a:lnTo>
                  <a:pt x="5468983" y="4119154"/>
                </a:lnTo>
                <a:lnTo>
                  <a:pt x="8709" y="4127863"/>
                </a:lnTo>
                <a:lnTo>
                  <a:pt x="0" y="0"/>
                </a:lnTo>
                <a:close/>
              </a:path>
            </a:pathLst>
          </a:custGeom>
          <a:noFill/>
          <a:ln w="44450" cap="flat" cmpd="sng" algn="ctr">
            <a:solidFill>
              <a:srgbClr val="CC33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3153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61111E-6 -3.7037E-6 L 0.26528 -3.7037E-6 " pathEditMode="relative" rAng="0" ptsTypes="AA">
                                      <p:cBhvr>
                                        <p:cTn id="6" dur="1000" fill="hold"/>
                                        <p:tgtEl>
                                          <p:spTgt spid="29"/>
                                        </p:tgtEl>
                                        <p:attrNameLst>
                                          <p:attrName>ppt_x</p:attrName>
                                          <p:attrName>ppt_y</p:attrName>
                                        </p:attrNameLst>
                                      </p:cBhvr>
                                      <p:rCtr x="13264" y="0"/>
                                    </p:animMotion>
                                  </p:childTnLst>
                                </p:cTn>
                              </p:par>
                            </p:childTnLst>
                          </p:cTn>
                        </p:par>
                        <p:par>
                          <p:cTn id="7" fill="hold">
                            <p:stCondLst>
                              <p:cond delay="1000"/>
                            </p:stCondLst>
                            <p:childTnLst>
                              <p:par>
                                <p:cTn id="8" presetID="22" presetClass="entr" presetSubtype="1"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up)">
                                      <p:cBhvr>
                                        <p:cTn id="16" dur="500"/>
                                        <p:tgtEl>
                                          <p:spTgt spid="3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up)">
                                      <p:cBhvr>
                                        <p:cTn id="19" dur="500"/>
                                        <p:tgtEl>
                                          <p:spTgt spid="39"/>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up)">
                                      <p:cBhvr>
                                        <p:cTn id="22" dur="500"/>
                                        <p:tgtEl>
                                          <p:spTgt spid="35"/>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up)">
                                      <p:cBhvr>
                                        <p:cTn id="28" dur="500"/>
                                        <p:tgtEl>
                                          <p:spTgt spid="38"/>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up)">
                                      <p:cBhvr>
                                        <p:cTn id="43" dur="500"/>
                                        <p:tgtEl>
                                          <p:spTgt spid="4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2" grpId="0" animBg="1"/>
      <p:bldP spid="33" grpId="0" animBg="1"/>
      <p:bldP spid="34" grpId="0" animBg="1"/>
      <p:bldP spid="35" grpId="0" animBg="1"/>
      <p:bldP spid="37" grpId="0" animBg="1"/>
      <p:bldP spid="38" grpId="0" animBg="1"/>
      <p:bldP spid="39" grpId="0" animBg="1"/>
      <p:bldP spid="12" grpId="0" animBg="1"/>
      <p:bldP spid="45" grpId="0" animBg="1"/>
      <p:bldP spid="13"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 name="Блок-схема: ссылка на другую страницу 93"/>
          <p:cNvSpPr/>
          <p:nvPr/>
        </p:nvSpPr>
        <p:spPr bwMode="auto">
          <a:xfrm rot="16200000">
            <a:off x="7615934" y="-36471"/>
            <a:ext cx="566685" cy="1368000"/>
          </a:xfrm>
          <a:prstGeom prst="flowChartOffpageConnector">
            <a:avLst/>
          </a:prstGeom>
          <a:solidFill>
            <a:srgbClr val="00B0F0">
              <a:alpha val="50000"/>
            </a:srgbClr>
          </a:solidFill>
          <a:ln w="444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p:txBody>
      </p:sp>
      <p:cxnSp>
        <p:nvCxnSpPr>
          <p:cNvPr id="36" name="Прямая соединительная линия 35"/>
          <p:cNvCxnSpPr/>
          <p:nvPr/>
        </p:nvCxnSpPr>
        <p:spPr>
          <a:xfrm flipH="1" flipV="1">
            <a:off x="1763688" y="497520"/>
            <a:ext cx="5328593" cy="25724"/>
          </a:xfrm>
          <a:prstGeom prst="straightConnector1">
            <a:avLst/>
          </a:prstGeom>
          <a:ln w="254000" cmpd="tri"/>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11"/>
          </p:nvPr>
        </p:nvSpPr>
        <p:spPr/>
        <p:txBody>
          <a:bodyPr/>
          <a:lstStyle/>
          <a:p>
            <a:pPr>
              <a:defRPr/>
            </a:pPr>
            <a:fld id="{5007AF4B-D67C-4129-86EF-FE2A65D9E95E}" type="slidenum">
              <a:rPr lang="ru-RU" altLang="ru-RU" smtClean="0"/>
              <a:pPr>
                <a:defRPr/>
              </a:pPr>
              <a:t>12</a:t>
            </a:fld>
            <a:endParaRPr lang="ru-RU" altLang="ru-RU" dirty="0"/>
          </a:p>
        </p:txBody>
      </p:sp>
      <p:sp>
        <p:nvSpPr>
          <p:cNvPr id="68" name="TextBox 67"/>
          <p:cNvSpPr txBox="1"/>
          <p:nvPr/>
        </p:nvSpPr>
        <p:spPr>
          <a:xfrm>
            <a:off x="1835696" y="611919"/>
            <a:ext cx="1174813" cy="461665"/>
          </a:xfrm>
          <a:prstGeom prst="rect">
            <a:avLst/>
          </a:prstGeom>
          <a:noFill/>
        </p:spPr>
        <p:txBody>
          <a:bodyPr wrap="square" rtlCol="0">
            <a:spAutoFit/>
          </a:bodyPr>
          <a:lstStyle/>
          <a:p>
            <a:pPr algn="ctr"/>
            <a:r>
              <a:rPr lang="ru-RU"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Строки плана</a:t>
            </a:r>
            <a:endPar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p:cNvSpPr txBox="1"/>
          <p:nvPr/>
        </p:nvSpPr>
        <p:spPr>
          <a:xfrm>
            <a:off x="3635895" y="611919"/>
            <a:ext cx="1440000" cy="461665"/>
          </a:xfrm>
          <a:prstGeom prst="rect">
            <a:avLst/>
          </a:prstGeom>
          <a:noFill/>
        </p:spPr>
        <p:txBody>
          <a:bodyPr wrap="square" rtlCol="0">
            <a:spAutoFit/>
          </a:bodyPr>
          <a:lstStyle>
            <a:defPPr>
              <a:defRPr lang="ru-RU"/>
            </a:defPPr>
            <a:lvl1pPr algn="r">
              <a:defRPr sz="1200"/>
            </a:lvl1pPr>
          </a:lstStyle>
          <a:p>
            <a:pPr algn="ctr"/>
            <a:r>
              <a:rPr lang="ru-RU"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Корректировка плана</a:t>
            </a:r>
            <a:endParaRPr lang="ru-RU"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3" name="TextBox 72"/>
          <p:cNvSpPr txBox="1"/>
          <p:nvPr/>
        </p:nvSpPr>
        <p:spPr>
          <a:xfrm>
            <a:off x="5462221" y="611919"/>
            <a:ext cx="1775589" cy="461665"/>
          </a:xfrm>
          <a:prstGeom prst="rect">
            <a:avLst/>
          </a:prstGeom>
          <a:noFill/>
        </p:spPr>
        <p:txBody>
          <a:bodyPr wrap="square" rtlCol="0">
            <a:spAutoFit/>
          </a:bodyPr>
          <a:lstStyle/>
          <a:p>
            <a:pPr algn="ctr"/>
            <a:r>
              <a:rPr lang="ru-RU"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Публикация на ЕИС (223ФЗ)</a:t>
            </a:r>
            <a:endPar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3" name="TextBox 92"/>
          <p:cNvSpPr txBox="1"/>
          <p:nvPr/>
        </p:nvSpPr>
        <p:spPr>
          <a:xfrm>
            <a:off x="7138431" y="364480"/>
            <a:ext cx="1322001" cy="540000"/>
          </a:xfrm>
          <a:prstGeom prst="rect">
            <a:avLst/>
          </a:prstGeom>
          <a:noFill/>
        </p:spPr>
        <p:txBody>
          <a:bodyPr wrap="square" rtlCol="0">
            <a:spAutoFit/>
          </a:bodyPr>
          <a:lstStyle/>
          <a:p>
            <a:pPr algn="ctr"/>
            <a:r>
              <a:rPr lang="ru-RU" sz="1400" b="1" dirty="0" smtClean="0">
                <a:solidFill>
                  <a:schemeClr val="bg1"/>
                </a:solidFill>
              </a:rPr>
              <a:t>Подготовка закупок</a:t>
            </a:r>
            <a:endParaRPr lang="ru-RU" sz="1400" b="1" dirty="0">
              <a:solidFill>
                <a:schemeClr val="bg1"/>
              </a:solidFill>
            </a:endParaRPr>
          </a:p>
        </p:txBody>
      </p:sp>
      <p:cxnSp>
        <p:nvCxnSpPr>
          <p:cNvPr id="96" name="Прямая соединительная линия 95"/>
          <p:cNvCxnSpPr/>
          <p:nvPr/>
        </p:nvCxnSpPr>
        <p:spPr bwMode="auto">
          <a:xfrm>
            <a:off x="7801850" y="908720"/>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Прямая соединительная линия 6"/>
          <p:cNvCxnSpPr/>
          <p:nvPr/>
        </p:nvCxnSpPr>
        <p:spPr bwMode="auto">
          <a:xfrm>
            <a:off x="2483768" y="37310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Прямая соединительная линия 22"/>
          <p:cNvCxnSpPr/>
          <p:nvPr/>
        </p:nvCxnSpPr>
        <p:spPr bwMode="auto">
          <a:xfrm>
            <a:off x="4355976" y="38361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Прямая соединительная линия 23"/>
          <p:cNvCxnSpPr/>
          <p:nvPr/>
        </p:nvCxnSpPr>
        <p:spPr bwMode="auto">
          <a:xfrm>
            <a:off x="6372200" y="39412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9" name="Рисунок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7013" y="159632"/>
            <a:ext cx="675775" cy="675775"/>
          </a:xfrm>
          <a:prstGeom prst="rect">
            <a:avLst/>
          </a:prstGeom>
        </p:spPr>
      </p:pic>
      <p:sp>
        <p:nvSpPr>
          <p:cNvPr id="27" name="Прямоугольник 26"/>
          <p:cNvSpPr/>
          <p:nvPr/>
        </p:nvSpPr>
        <p:spPr bwMode="auto">
          <a:xfrm>
            <a:off x="304070" y="332656"/>
            <a:ext cx="1322001" cy="555044"/>
          </a:xfrm>
          <a:prstGeom prst="rect">
            <a:avLst/>
          </a:prstGeom>
          <a:solidFill>
            <a:srgbClr val="00B0F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293560" y="332656"/>
            <a:ext cx="1332000" cy="523220"/>
          </a:xfrm>
          <a:prstGeom prst="rect">
            <a:avLst/>
          </a:prstGeom>
          <a:noFill/>
        </p:spPr>
        <p:txBody>
          <a:bodyPr wrap="square" rtlCol="0">
            <a:spAutoFit/>
          </a:bodyPr>
          <a:lstStyle/>
          <a:p>
            <a:pPr algn="ctr"/>
            <a:r>
              <a:rPr lang="ru-RU" sz="1400" b="1" dirty="0" smtClean="0">
                <a:solidFill>
                  <a:schemeClr val="bg1"/>
                </a:solidFill>
              </a:rPr>
              <a:t>План закупок</a:t>
            </a:r>
            <a:endParaRPr lang="ru-RU" sz="1400" b="1" dirty="0">
              <a:solidFill>
                <a:schemeClr val="bg1"/>
              </a:solidFill>
            </a:endParaRPr>
          </a:p>
        </p:txBody>
      </p:sp>
      <p:cxnSp>
        <p:nvCxnSpPr>
          <p:cNvPr id="30" name="Прямая соединительная линия 29"/>
          <p:cNvCxnSpPr/>
          <p:nvPr/>
        </p:nvCxnSpPr>
        <p:spPr bwMode="auto">
          <a:xfrm>
            <a:off x="973162" y="913222"/>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39" y="1257129"/>
            <a:ext cx="8640000" cy="5236605"/>
          </a:xfrm>
          <a:prstGeom prst="rect">
            <a:avLst/>
          </a:prstGeom>
        </p:spPr>
      </p:pic>
      <p:sp>
        <p:nvSpPr>
          <p:cNvPr id="12" name="Прямоугольник 11"/>
          <p:cNvSpPr/>
          <p:nvPr/>
        </p:nvSpPr>
        <p:spPr bwMode="auto">
          <a:xfrm>
            <a:off x="2147013" y="4180610"/>
            <a:ext cx="1488882" cy="595702"/>
          </a:xfrm>
          <a:prstGeom prst="rect">
            <a:avLst/>
          </a:prstGeom>
          <a:noFill/>
          <a:ln w="44450" cap="flat" cmpd="sng" algn="ctr">
            <a:solidFill>
              <a:srgbClr val="CC33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pic>
        <p:nvPicPr>
          <p:cNvPr id="31" name="Рисунок 3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19340">
            <a:off x="3370653" y="4583209"/>
            <a:ext cx="2873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Прямоугольник 31"/>
          <p:cNvSpPr/>
          <p:nvPr/>
        </p:nvSpPr>
        <p:spPr bwMode="auto">
          <a:xfrm>
            <a:off x="2147013" y="2565778"/>
            <a:ext cx="1488882" cy="595702"/>
          </a:xfrm>
          <a:prstGeom prst="rect">
            <a:avLst/>
          </a:prstGeom>
          <a:noFill/>
          <a:ln w="44450" cap="flat" cmpd="sng" algn="ctr">
            <a:solidFill>
              <a:srgbClr val="CC33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pic>
        <p:nvPicPr>
          <p:cNvPr id="33" name="Рисунок 3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19340">
            <a:off x="3328572" y="2977660"/>
            <a:ext cx="2873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03648" y="1613364"/>
            <a:ext cx="1441136" cy="707886"/>
          </a:xfrm>
          <a:prstGeom prst="rect">
            <a:avLst/>
          </a:prstGeom>
          <a:noFill/>
        </p:spPr>
        <p:txBody>
          <a:bodyPr wrap="square" rtlCol="0">
            <a:spAutoFit/>
          </a:bodyPr>
          <a:lstStyle/>
          <a:p>
            <a:pPr algn="ctr"/>
            <a:r>
              <a:rPr lang="ru-RU" dirty="0" smtClean="0">
                <a:solidFill>
                  <a:schemeClr val="accent2"/>
                </a:solidFill>
              </a:rPr>
              <a:t>Плановая закупка</a:t>
            </a:r>
            <a:endParaRPr lang="ru-RU" dirty="0">
              <a:solidFill>
                <a:schemeClr val="accent2"/>
              </a:solidFill>
            </a:endParaRPr>
          </a:p>
        </p:txBody>
      </p:sp>
      <p:sp>
        <p:nvSpPr>
          <p:cNvPr id="39" name="TextBox 38"/>
          <p:cNvSpPr txBox="1"/>
          <p:nvPr/>
        </p:nvSpPr>
        <p:spPr>
          <a:xfrm>
            <a:off x="6300192" y="1613364"/>
            <a:ext cx="1656184" cy="707886"/>
          </a:xfrm>
          <a:prstGeom prst="rect">
            <a:avLst/>
          </a:prstGeom>
          <a:noFill/>
        </p:spPr>
        <p:txBody>
          <a:bodyPr wrap="square" rtlCol="0">
            <a:spAutoFit/>
          </a:bodyPr>
          <a:lstStyle/>
          <a:p>
            <a:pPr algn="ctr"/>
            <a:r>
              <a:rPr lang="ru-RU" dirty="0" smtClean="0">
                <a:solidFill>
                  <a:srgbClr val="FF0000"/>
                </a:solidFill>
              </a:rPr>
              <a:t>Экстренная закупка</a:t>
            </a:r>
            <a:endParaRPr lang="ru-RU" dirty="0">
              <a:solidFill>
                <a:srgbClr val="FF0000"/>
              </a:solidFill>
            </a:endParaRPr>
          </a:p>
        </p:txBody>
      </p:sp>
      <p:pic>
        <p:nvPicPr>
          <p:cNvPr id="3" name="Рисунок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4377" y="1903290"/>
            <a:ext cx="5040000" cy="4262014"/>
          </a:xfrm>
          <a:prstGeom prst="rect">
            <a:avLst/>
          </a:prstGeom>
        </p:spPr>
      </p:pic>
      <p:grpSp>
        <p:nvGrpSpPr>
          <p:cNvPr id="16" name="Группа 15"/>
          <p:cNvGrpSpPr/>
          <p:nvPr/>
        </p:nvGrpSpPr>
        <p:grpSpPr>
          <a:xfrm>
            <a:off x="3708624" y="1196753"/>
            <a:ext cx="6480000" cy="5201733"/>
            <a:chOff x="1057682" y="1093564"/>
            <a:chExt cx="6480000" cy="5201733"/>
          </a:xfrm>
        </p:grpSpPr>
        <p:grpSp>
          <p:nvGrpSpPr>
            <p:cNvPr id="14" name="Группа 13"/>
            <p:cNvGrpSpPr/>
            <p:nvPr/>
          </p:nvGrpSpPr>
          <p:grpSpPr>
            <a:xfrm>
              <a:off x="1057682" y="1093564"/>
              <a:ext cx="6480000" cy="5201733"/>
              <a:chOff x="1057682" y="1093564"/>
              <a:chExt cx="6480000" cy="5201733"/>
            </a:xfrm>
          </p:grpSpPr>
          <p:pic>
            <p:nvPicPr>
              <p:cNvPr id="34" name="Рисунок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7682" y="1093564"/>
                <a:ext cx="6480000" cy="5201733"/>
              </a:xfrm>
              <a:prstGeom prst="rect">
                <a:avLst/>
              </a:prstGeom>
              <a:effectLst>
                <a:outerShdw blurRad="254000" dist="50800" dir="5400000" algn="ctr" rotWithShape="0">
                  <a:srgbClr val="000000">
                    <a:alpha val="43137"/>
                  </a:srgbClr>
                </a:outerShdw>
              </a:effectLst>
            </p:spPr>
          </p:pic>
          <p:sp>
            <p:nvSpPr>
              <p:cNvPr id="35" name="Прямоугольник 34"/>
              <p:cNvSpPr/>
              <p:nvPr/>
            </p:nvSpPr>
            <p:spPr bwMode="auto">
              <a:xfrm>
                <a:off x="3059829" y="2614676"/>
                <a:ext cx="1584000" cy="324000"/>
              </a:xfrm>
              <a:prstGeom prst="rect">
                <a:avLst/>
              </a:prstGeom>
              <a:noFill/>
              <a:ln w="44450" cap="flat" cmpd="sng" algn="ctr">
                <a:solidFill>
                  <a:srgbClr val="CC33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37" name="Блок-схема: узел 36"/>
              <p:cNvSpPr/>
              <p:nvPr/>
            </p:nvSpPr>
            <p:spPr bwMode="auto">
              <a:xfrm>
                <a:off x="3506814" y="3000231"/>
                <a:ext cx="396044" cy="351329"/>
              </a:xfrm>
              <a:prstGeom prst="flowChartConnector">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2</a:t>
                </a:r>
              </a:p>
            </p:txBody>
          </p:sp>
        </p:grpSp>
        <p:sp>
          <p:nvSpPr>
            <p:cNvPr id="38" name="Блок-схема: узел 37"/>
            <p:cNvSpPr/>
            <p:nvPr/>
          </p:nvSpPr>
          <p:spPr bwMode="auto">
            <a:xfrm>
              <a:off x="5917502" y="4375272"/>
              <a:ext cx="396044" cy="351329"/>
            </a:xfrm>
            <a:prstGeom prst="flowChartConnector">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1</a:t>
              </a:r>
            </a:p>
          </p:txBody>
        </p:sp>
      </p:grpSp>
    </p:spTree>
    <p:extLst>
      <p:ext uri="{BB962C8B-B14F-4D97-AF65-F5344CB8AC3E}">
        <p14:creationId xmlns:p14="http://schemas.microsoft.com/office/powerpoint/2010/main" val="373047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33"/>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3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32" grpId="0" animBg="1"/>
      <p:bldP spid="32"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pPr>
              <a:defRPr/>
            </a:pPr>
            <a:fld id="{5007AF4B-D67C-4129-86EF-FE2A65D9E95E}" type="slidenum">
              <a:rPr lang="ru-RU" altLang="ru-RU" smtClean="0"/>
              <a:pPr>
                <a:defRPr/>
              </a:pPr>
              <a:t>13</a:t>
            </a:fld>
            <a:endParaRPr lang="ru-RU" altLang="ru-RU" dirty="0"/>
          </a:p>
        </p:txBody>
      </p:sp>
      <p:sp>
        <p:nvSpPr>
          <p:cNvPr id="5" name="Блок-схема: ссылка на другую страницу 4"/>
          <p:cNvSpPr/>
          <p:nvPr/>
        </p:nvSpPr>
        <p:spPr bwMode="auto">
          <a:xfrm rot="16200000">
            <a:off x="7615934" y="-36471"/>
            <a:ext cx="566685" cy="1368000"/>
          </a:xfrm>
          <a:prstGeom prst="flowChartOffpageConnector">
            <a:avLst/>
          </a:prstGeom>
          <a:solidFill>
            <a:srgbClr val="00B0F0">
              <a:alpha val="50000"/>
            </a:srgbClr>
          </a:solidFill>
          <a:ln w="444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p:txBody>
      </p:sp>
      <p:cxnSp>
        <p:nvCxnSpPr>
          <p:cNvPr id="6" name="Прямая соединительная линия 35"/>
          <p:cNvCxnSpPr/>
          <p:nvPr/>
        </p:nvCxnSpPr>
        <p:spPr>
          <a:xfrm flipH="1" flipV="1">
            <a:off x="1763688" y="497520"/>
            <a:ext cx="5328593" cy="0"/>
          </a:xfrm>
          <a:prstGeom prst="straightConnector1">
            <a:avLst/>
          </a:prstGeom>
          <a:ln w="254000" cmpd="tri"/>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35696" y="611919"/>
            <a:ext cx="1174813" cy="461665"/>
          </a:xfrm>
          <a:prstGeom prst="rect">
            <a:avLst/>
          </a:prstGeom>
          <a:noFill/>
        </p:spPr>
        <p:txBody>
          <a:bodyPr wrap="square" rtlCol="0">
            <a:spAutoFit/>
          </a:bodyPr>
          <a:lstStyle/>
          <a:p>
            <a:pPr algn="ctr"/>
            <a:r>
              <a:rPr lang="ru-RU"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Строки плана</a:t>
            </a:r>
            <a:endPar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635895" y="611919"/>
            <a:ext cx="1440000" cy="461665"/>
          </a:xfrm>
          <a:prstGeom prst="rect">
            <a:avLst/>
          </a:prstGeom>
          <a:noFill/>
        </p:spPr>
        <p:txBody>
          <a:bodyPr wrap="square" rtlCol="0">
            <a:spAutoFit/>
          </a:bodyPr>
          <a:lstStyle>
            <a:defPPr>
              <a:defRPr lang="ru-RU"/>
            </a:defPPr>
            <a:lvl1pPr algn="r">
              <a:defRPr sz="1200"/>
            </a:lvl1pPr>
          </a:lstStyle>
          <a:p>
            <a:pPr algn="ctr"/>
            <a:r>
              <a:rPr lang="ru-RU"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Корректировка плана</a:t>
            </a:r>
            <a:endParaRPr lang="ru-RU"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5462221" y="611919"/>
            <a:ext cx="1775589" cy="461665"/>
          </a:xfrm>
          <a:prstGeom prst="rect">
            <a:avLst/>
          </a:prstGeom>
          <a:noFill/>
        </p:spPr>
        <p:txBody>
          <a:bodyPr wrap="square" rtlCol="0">
            <a:spAutoFit/>
          </a:bodyPr>
          <a:lstStyle/>
          <a:p>
            <a:pPr algn="ctr"/>
            <a:r>
              <a:rPr lang="ru-RU"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Публикация на ЕИС (223ФЗ)</a:t>
            </a:r>
            <a:endPar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7138431" y="364480"/>
            <a:ext cx="1322001" cy="540000"/>
          </a:xfrm>
          <a:prstGeom prst="rect">
            <a:avLst/>
          </a:prstGeom>
          <a:noFill/>
        </p:spPr>
        <p:txBody>
          <a:bodyPr wrap="square" rtlCol="0">
            <a:spAutoFit/>
          </a:bodyPr>
          <a:lstStyle/>
          <a:p>
            <a:pPr algn="ctr"/>
            <a:r>
              <a:rPr lang="ru-RU" sz="1400" b="1" dirty="0" smtClean="0">
                <a:solidFill>
                  <a:schemeClr val="bg1"/>
                </a:solidFill>
              </a:rPr>
              <a:t>Подготовка закупок</a:t>
            </a:r>
            <a:endParaRPr lang="ru-RU" sz="1400" b="1" dirty="0">
              <a:solidFill>
                <a:schemeClr val="bg1"/>
              </a:solidFill>
            </a:endParaRPr>
          </a:p>
        </p:txBody>
      </p:sp>
      <p:cxnSp>
        <p:nvCxnSpPr>
          <p:cNvPr id="11" name="Прямая соединительная линия 10"/>
          <p:cNvCxnSpPr/>
          <p:nvPr/>
        </p:nvCxnSpPr>
        <p:spPr bwMode="auto">
          <a:xfrm>
            <a:off x="7801850" y="908720"/>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Прямая соединительная линия 11"/>
          <p:cNvCxnSpPr/>
          <p:nvPr/>
        </p:nvCxnSpPr>
        <p:spPr bwMode="auto">
          <a:xfrm>
            <a:off x="2483768" y="37310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Прямая соединительная линия 12"/>
          <p:cNvCxnSpPr/>
          <p:nvPr/>
        </p:nvCxnSpPr>
        <p:spPr bwMode="auto">
          <a:xfrm>
            <a:off x="4355976" y="37310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Прямая соединительная линия 13"/>
          <p:cNvCxnSpPr/>
          <p:nvPr/>
        </p:nvCxnSpPr>
        <p:spPr bwMode="auto">
          <a:xfrm>
            <a:off x="6372200" y="37310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7013" y="159632"/>
            <a:ext cx="675775" cy="675775"/>
          </a:xfrm>
          <a:prstGeom prst="rect">
            <a:avLst/>
          </a:prstGeom>
        </p:spPr>
      </p:pic>
      <p:sp>
        <p:nvSpPr>
          <p:cNvPr id="16" name="Прямоугольник 15"/>
          <p:cNvSpPr/>
          <p:nvPr/>
        </p:nvSpPr>
        <p:spPr bwMode="auto">
          <a:xfrm>
            <a:off x="304070" y="332656"/>
            <a:ext cx="1322001" cy="555044"/>
          </a:xfrm>
          <a:prstGeom prst="rect">
            <a:avLst/>
          </a:prstGeom>
          <a:solidFill>
            <a:srgbClr val="00B0F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293560" y="332656"/>
            <a:ext cx="1332000" cy="523220"/>
          </a:xfrm>
          <a:prstGeom prst="rect">
            <a:avLst/>
          </a:prstGeom>
          <a:noFill/>
        </p:spPr>
        <p:txBody>
          <a:bodyPr wrap="square" rtlCol="0">
            <a:spAutoFit/>
          </a:bodyPr>
          <a:lstStyle/>
          <a:p>
            <a:pPr algn="ctr"/>
            <a:r>
              <a:rPr lang="ru-RU" sz="1400" b="1" dirty="0" smtClean="0">
                <a:solidFill>
                  <a:schemeClr val="bg1"/>
                </a:solidFill>
              </a:rPr>
              <a:t>План закупок</a:t>
            </a:r>
            <a:endParaRPr lang="ru-RU" sz="1400" b="1" dirty="0">
              <a:solidFill>
                <a:schemeClr val="bg1"/>
              </a:solidFill>
            </a:endParaRPr>
          </a:p>
        </p:txBody>
      </p:sp>
      <p:cxnSp>
        <p:nvCxnSpPr>
          <p:cNvPr id="18" name="Прямая соединительная линия 17"/>
          <p:cNvCxnSpPr/>
          <p:nvPr/>
        </p:nvCxnSpPr>
        <p:spPr bwMode="auto">
          <a:xfrm>
            <a:off x="973162" y="913222"/>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Группа 2"/>
          <p:cNvGrpSpPr/>
          <p:nvPr/>
        </p:nvGrpSpPr>
        <p:grpSpPr>
          <a:xfrm>
            <a:off x="922408" y="1321054"/>
            <a:ext cx="7257143" cy="4895238"/>
            <a:chOff x="922408" y="1321054"/>
            <a:chExt cx="7257143" cy="4895238"/>
          </a:xfrm>
        </p:grpSpPr>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408" y="1321054"/>
              <a:ext cx="7257143" cy="4895238"/>
            </a:xfrm>
            <a:prstGeom prst="rect">
              <a:avLst/>
            </a:prstGeom>
            <a:effectLst>
              <a:outerShdw blurRad="254000" dist="50800" dir="5400000" algn="ctr" rotWithShape="0">
                <a:srgbClr val="000000">
                  <a:alpha val="43137"/>
                </a:srgbClr>
              </a:outerShdw>
            </a:effectLst>
          </p:spPr>
        </p:pic>
        <p:sp>
          <p:nvSpPr>
            <p:cNvPr id="20" name="Прямоугольник 19"/>
            <p:cNvSpPr/>
            <p:nvPr/>
          </p:nvSpPr>
          <p:spPr bwMode="auto">
            <a:xfrm>
              <a:off x="943428" y="2636912"/>
              <a:ext cx="1404000" cy="360000"/>
            </a:xfrm>
            <a:prstGeom prst="rect">
              <a:avLst/>
            </a:prstGeom>
            <a:noFill/>
            <a:ln w="44450" cap="flat" cmpd="sng" algn="ctr">
              <a:solidFill>
                <a:srgbClr val="CC33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178656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38889E-6 -3.7037E-6 L 0.20469 -3.7037E-6 " pathEditMode="relative" rAng="0" ptsTypes="AA">
                                      <p:cBhvr>
                                        <p:cTn id="6" dur="1000" fill="hold"/>
                                        <p:tgtEl>
                                          <p:spTgt spid="15"/>
                                        </p:tgtEl>
                                        <p:attrNameLst>
                                          <p:attrName>ppt_x</p:attrName>
                                          <p:attrName>ppt_y</p:attrName>
                                        </p:attrNameLst>
                                      </p:cBhvr>
                                      <p:rCtr x="10226" y="0"/>
                                    </p:animMotion>
                                  </p:childTnLst>
                                </p:cTn>
                              </p:par>
                            </p:childTnLst>
                          </p:cTn>
                        </p:par>
                        <p:par>
                          <p:cTn id="7" fill="hold">
                            <p:stCondLst>
                              <p:cond delay="1000"/>
                            </p:stCondLst>
                            <p:childTnLst>
                              <p:par>
                                <p:cTn id="8" presetID="22" presetClass="entr" presetSubtype="1"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8760"/>
            <a:ext cx="9144000" cy="4962154"/>
          </a:xfrm>
          <a:prstGeom prst="rect">
            <a:avLst/>
          </a:prstGeom>
        </p:spPr>
      </p:pic>
      <p:sp>
        <p:nvSpPr>
          <p:cNvPr id="4" name="Номер слайда 3"/>
          <p:cNvSpPr>
            <a:spLocks noGrp="1"/>
          </p:cNvSpPr>
          <p:nvPr>
            <p:ph type="sldNum" sz="quarter" idx="11"/>
          </p:nvPr>
        </p:nvSpPr>
        <p:spPr/>
        <p:txBody>
          <a:bodyPr/>
          <a:lstStyle/>
          <a:p>
            <a:pPr>
              <a:defRPr/>
            </a:pPr>
            <a:fld id="{5007AF4B-D67C-4129-86EF-FE2A65D9E95E}" type="slidenum">
              <a:rPr lang="ru-RU" altLang="ru-RU" smtClean="0"/>
              <a:pPr>
                <a:defRPr/>
              </a:pPr>
              <a:t>14</a:t>
            </a:fld>
            <a:endParaRPr lang="ru-RU" altLang="ru-RU" dirty="0"/>
          </a:p>
        </p:txBody>
      </p:sp>
      <p:sp>
        <p:nvSpPr>
          <p:cNvPr id="5" name="Блок-схема: ссылка на другую страницу 4"/>
          <p:cNvSpPr/>
          <p:nvPr/>
        </p:nvSpPr>
        <p:spPr bwMode="auto">
          <a:xfrm rot="16200000">
            <a:off x="7615934" y="-36471"/>
            <a:ext cx="566685" cy="1368000"/>
          </a:xfrm>
          <a:prstGeom prst="flowChartOffpageConnector">
            <a:avLst/>
          </a:prstGeom>
          <a:solidFill>
            <a:srgbClr val="00B0F0">
              <a:alpha val="50000"/>
            </a:srgbClr>
          </a:solidFill>
          <a:ln w="444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p:txBody>
      </p:sp>
      <p:cxnSp>
        <p:nvCxnSpPr>
          <p:cNvPr id="6" name="Прямая соединительная линия 35"/>
          <p:cNvCxnSpPr/>
          <p:nvPr/>
        </p:nvCxnSpPr>
        <p:spPr>
          <a:xfrm flipH="1" flipV="1">
            <a:off x="1763688" y="497520"/>
            <a:ext cx="5328593" cy="0"/>
          </a:xfrm>
          <a:prstGeom prst="straightConnector1">
            <a:avLst/>
          </a:prstGeom>
          <a:ln w="254000" cmpd="tri"/>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35696" y="611919"/>
            <a:ext cx="1174813" cy="461665"/>
          </a:xfrm>
          <a:prstGeom prst="rect">
            <a:avLst/>
          </a:prstGeom>
          <a:noFill/>
        </p:spPr>
        <p:txBody>
          <a:bodyPr wrap="square" rtlCol="0">
            <a:spAutoFit/>
          </a:bodyPr>
          <a:lstStyle/>
          <a:p>
            <a:pPr algn="ctr"/>
            <a:r>
              <a:rPr lang="ru-RU"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Строки плана</a:t>
            </a:r>
            <a:endPar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635895" y="611919"/>
            <a:ext cx="1440000" cy="461665"/>
          </a:xfrm>
          <a:prstGeom prst="rect">
            <a:avLst/>
          </a:prstGeom>
          <a:noFill/>
        </p:spPr>
        <p:txBody>
          <a:bodyPr wrap="square" rtlCol="0">
            <a:spAutoFit/>
          </a:bodyPr>
          <a:lstStyle>
            <a:defPPr>
              <a:defRPr lang="ru-RU"/>
            </a:defPPr>
            <a:lvl1pPr algn="r">
              <a:defRPr sz="1200"/>
            </a:lvl1pPr>
          </a:lstStyle>
          <a:p>
            <a:pPr algn="ctr"/>
            <a:r>
              <a:rPr lang="ru-RU"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Корректировка плана</a:t>
            </a:r>
            <a:endParaRPr lang="ru-RU"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5462221" y="611919"/>
            <a:ext cx="1775589" cy="461665"/>
          </a:xfrm>
          <a:prstGeom prst="rect">
            <a:avLst/>
          </a:prstGeom>
          <a:noFill/>
        </p:spPr>
        <p:txBody>
          <a:bodyPr wrap="square" rtlCol="0">
            <a:spAutoFit/>
          </a:bodyPr>
          <a:lstStyle/>
          <a:p>
            <a:pPr algn="ctr"/>
            <a:r>
              <a:rPr lang="ru-RU"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Публикация на ЕИС (223ФЗ)</a:t>
            </a:r>
            <a:endPar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7138431" y="364480"/>
            <a:ext cx="1322001" cy="540000"/>
          </a:xfrm>
          <a:prstGeom prst="rect">
            <a:avLst/>
          </a:prstGeom>
          <a:noFill/>
        </p:spPr>
        <p:txBody>
          <a:bodyPr wrap="square" rtlCol="0">
            <a:spAutoFit/>
          </a:bodyPr>
          <a:lstStyle/>
          <a:p>
            <a:pPr algn="ctr"/>
            <a:r>
              <a:rPr lang="ru-RU" sz="1400" b="1" dirty="0" smtClean="0">
                <a:solidFill>
                  <a:schemeClr val="bg1"/>
                </a:solidFill>
              </a:rPr>
              <a:t>Подготовка закупок</a:t>
            </a:r>
            <a:endParaRPr lang="ru-RU" sz="1400" b="1" dirty="0">
              <a:solidFill>
                <a:schemeClr val="bg1"/>
              </a:solidFill>
            </a:endParaRPr>
          </a:p>
        </p:txBody>
      </p:sp>
      <p:cxnSp>
        <p:nvCxnSpPr>
          <p:cNvPr id="11" name="Прямая соединительная линия 10"/>
          <p:cNvCxnSpPr/>
          <p:nvPr/>
        </p:nvCxnSpPr>
        <p:spPr bwMode="auto">
          <a:xfrm>
            <a:off x="7801850" y="908720"/>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Прямая соединительная линия 11"/>
          <p:cNvCxnSpPr/>
          <p:nvPr/>
        </p:nvCxnSpPr>
        <p:spPr bwMode="auto">
          <a:xfrm>
            <a:off x="2483768" y="37310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Прямая соединительная линия 12"/>
          <p:cNvCxnSpPr/>
          <p:nvPr/>
        </p:nvCxnSpPr>
        <p:spPr bwMode="auto">
          <a:xfrm>
            <a:off x="4355976" y="37310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Прямая соединительная линия 13"/>
          <p:cNvCxnSpPr/>
          <p:nvPr/>
        </p:nvCxnSpPr>
        <p:spPr bwMode="auto">
          <a:xfrm>
            <a:off x="6372200" y="37310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7013" y="159632"/>
            <a:ext cx="675775" cy="675775"/>
          </a:xfrm>
          <a:prstGeom prst="rect">
            <a:avLst/>
          </a:prstGeom>
        </p:spPr>
      </p:pic>
      <p:sp>
        <p:nvSpPr>
          <p:cNvPr id="16" name="Прямоугольник 15"/>
          <p:cNvSpPr/>
          <p:nvPr/>
        </p:nvSpPr>
        <p:spPr bwMode="auto">
          <a:xfrm>
            <a:off x="304070" y="332656"/>
            <a:ext cx="1322001" cy="555044"/>
          </a:xfrm>
          <a:prstGeom prst="rect">
            <a:avLst/>
          </a:prstGeom>
          <a:solidFill>
            <a:srgbClr val="00B0F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293560" y="332656"/>
            <a:ext cx="1332000" cy="523220"/>
          </a:xfrm>
          <a:prstGeom prst="rect">
            <a:avLst/>
          </a:prstGeom>
          <a:noFill/>
        </p:spPr>
        <p:txBody>
          <a:bodyPr wrap="square" rtlCol="0">
            <a:spAutoFit/>
          </a:bodyPr>
          <a:lstStyle/>
          <a:p>
            <a:pPr algn="ctr"/>
            <a:r>
              <a:rPr lang="ru-RU" sz="1400" b="1" dirty="0" smtClean="0">
                <a:solidFill>
                  <a:schemeClr val="bg1"/>
                </a:solidFill>
              </a:rPr>
              <a:t>План закупок</a:t>
            </a:r>
            <a:endParaRPr lang="ru-RU" sz="1400" b="1" dirty="0">
              <a:solidFill>
                <a:schemeClr val="bg1"/>
              </a:solidFill>
            </a:endParaRPr>
          </a:p>
        </p:txBody>
      </p:sp>
      <p:cxnSp>
        <p:nvCxnSpPr>
          <p:cNvPr id="18" name="Прямая соединительная линия 17"/>
          <p:cNvCxnSpPr/>
          <p:nvPr/>
        </p:nvCxnSpPr>
        <p:spPr bwMode="auto">
          <a:xfrm>
            <a:off x="973162" y="913222"/>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 name="Рисунок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000" y="1481500"/>
            <a:ext cx="8640000" cy="4611796"/>
          </a:xfrm>
          <a:prstGeom prst="rect">
            <a:avLst/>
          </a:prstGeom>
          <a:effectLst>
            <a:outerShdw blurRad="254000" dist="50800" dir="5400000" algn="ctr" rotWithShape="0">
              <a:srgbClr val="000000">
                <a:alpha val="43137"/>
              </a:srgbClr>
            </a:outerShdw>
          </a:effectLst>
        </p:spPr>
      </p:pic>
      <p:pic>
        <p:nvPicPr>
          <p:cNvPr id="21" name="Рисунок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64" y="2564905"/>
            <a:ext cx="8640000" cy="2074321"/>
          </a:xfrm>
          <a:prstGeom prst="rect">
            <a:avLst/>
          </a:prstGeom>
          <a:effectLst>
            <a:outerShdw blurRad="254000" dist="50800" dir="5400000" algn="ctr" rotWithShape="0">
              <a:srgbClr val="000000">
                <a:alpha val="43137"/>
              </a:srgbClr>
            </a:outerShdw>
          </a:effectLst>
        </p:spPr>
      </p:pic>
    </p:spTree>
    <p:extLst>
      <p:ext uri="{BB962C8B-B14F-4D97-AF65-F5344CB8AC3E}">
        <p14:creationId xmlns:p14="http://schemas.microsoft.com/office/powerpoint/2010/main" val="336603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20712 -3.7037E-6 L 0.41181 -3.7037E-6 " pathEditMode="relative" rAng="0" ptsTypes="AA">
                                      <p:cBhvr>
                                        <p:cTn id="6" dur="1000" fill="hold"/>
                                        <p:tgtEl>
                                          <p:spTgt spid="15"/>
                                        </p:tgtEl>
                                        <p:attrNameLst>
                                          <p:attrName>ppt_x</p:attrName>
                                          <p:attrName>ppt_y</p:attrName>
                                        </p:attrNameLst>
                                      </p:cBhvr>
                                      <p:rCtr x="10226" y="0"/>
                                    </p:animMotion>
                                  </p:childTnLst>
                                </p:cTn>
                              </p:par>
                            </p:childTnLst>
                          </p:cTn>
                        </p:par>
                        <p:par>
                          <p:cTn id="7" fill="hold">
                            <p:stCondLst>
                              <p:cond delay="1000"/>
                            </p:stCondLst>
                            <p:childTnLst>
                              <p:par>
                                <p:cTn id="8" presetID="22" presetClass="entr" presetSubtype="1"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2275" y="152400"/>
            <a:ext cx="6968310" cy="1081088"/>
          </a:xfrm>
        </p:spPr>
        <p:txBody>
          <a:bodyPr/>
          <a:lstStyle/>
          <a:p>
            <a:r>
              <a:rPr lang="ru-RU" dirty="0" smtClean="0"/>
              <a:t>Карта процесса. Подготовка закупочной процедуры</a:t>
            </a:r>
            <a:endParaRPr lang="ru-RU" dirty="0"/>
          </a:p>
        </p:txBody>
      </p:sp>
      <p:sp>
        <p:nvSpPr>
          <p:cNvPr id="4" name="Номер слайда 3"/>
          <p:cNvSpPr>
            <a:spLocks noGrp="1"/>
          </p:cNvSpPr>
          <p:nvPr>
            <p:ph type="sldNum" sz="quarter" idx="11"/>
          </p:nvPr>
        </p:nvSpPr>
        <p:spPr>
          <a:xfrm>
            <a:off x="8180698" y="6403175"/>
            <a:ext cx="766762" cy="260350"/>
          </a:xfrm>
        </p:spPr>
        <p:txBody>
          <a:bodyPr/>
          <a:lstStyle/>
          <a:p>
            <a:pPr>
              <a:defRPr/>
            </a:pPr>
            <a:fld id="{5007AF4B-D67C-4129-86EF-FE2A65D9E95E}" type="slidenum">
              <a:rPr lang="ru-RU" altLang="ru-RU" smtClean="0"/>
              <a:pPr>
                <a:defRPr/>
              </a:pPr>
              <a:t>15</a:t>
            </a:fld>
            <a:endParaRPr lang="ru-RU" altLang="ru-RU" dirty="0"/>
          </a:p>
        </p:txBody>
      </p:sp>
      <p:sp>
        <p:nvSpPr>
          <p:cNvPr id="6" name="TextBox 5"/>
          <p:cNvSpPr txBox="1"/>
          <p:nvPr/>
        </p:nvSpPr>
        <p:spPr>
          <a:xfrm>
            <a:off x="0" y="1322184"/>
            <a:ext cx="1907704"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Бюджетирование закупок</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1835848" y="1322184"/>
            <a:ext cx="1368000" cy="738664"/>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План потребности</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cxnSp>
        <p:nvCxnSpPr>
          <p:cNvPr id="15" name="Прямая соединительная линия 14"/>
          <p:cNvCxnSpPr/>
          <p:nvPr/>
        </p:nvCxnSpPr>
        <p:spPr>
          <a:xfrm>
            <a:off x="87488" y="2057698"/>
            <a:ext cx="8989486" cy="0"/>
          </a:xfrm>
          <a:prstGeom prst="line">
            <a:avLst/>
          </a:prstGeom>
          <a:ln w="381000" cmpd="tri"/>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75856" y="1322184"/>
            <a:ext cx="1141981"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План закупок</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427984" y="1322184"/>
            <a:ext cx="1620000"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Подготовка к закупкам</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024200" y="1322184"/>
            <a:ext cx="1620000"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Проведение закупок</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7429738" y="1322184"/>
            <a:ext cx="1620000"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Исполнение потребности</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10" name="Стрелка вправо 9"/>
          <p:cNvSpPr/>
          <p:nvPr/>
        </p:nvSpPr>
        <p:spPr bwMode="auto">
          <a:xfrm>
            <a:off x="982110"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65" name="Стрелка вправо 64"/>
          <p:cNvSpPr/>
          <p:nvPr/>
        </p:nvSpPr>
        <p:spPr bwMode="auto">
          <a:xfrm>
            <a:off x="2483768"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2" name="Стрелка вправо 81"/>
          <p:cNvSpPr/>
          <p:nvPr/>
        </p:nvSpPr>
        <p:spPr bwMode="auto">
          <a:xfrm>
            <a:off x="3963332"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3" name="Стрелка вправо 82"/>
          <p:cNvSpPr/>
          <p:nvPr/>
        </p:nvSpPr>
        <p:spPr bwMode="auto">
          <a:xfrm>
            <a:off x="5414421"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4" name="Стрелка вправо 83"/>
          <p:cNvSpPr/>
          <p:nvPr/>
        </p:nvSpPr>
        <p:spPr bwMode="auto">
          <a:xfrm>
            <a:off x="6957085"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6" name="Стрелка вправо 85"/>
          <p:cNvSpPr/>
          <p:nvPr/>
        </p:nvSpPr>
        <p:spPr bwMode="auto">
          <a:xfrm>
            <a:off x="8556524"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0201" y="1730776"/>
            <a:ext cx="675775" cy="675775"/>
          </a:xfrm>
          <a:prstGeom prst="rect">
            <a:avLst/>
          </a:prstGeom>
        </p:spPr>
      </p:pic>
      <p:cxnSp>
        <p:nvCxnSpPr>
          <p:cNvPr id="88" name="Прямая соединительная линия 87"/>
          <p:cNvCxnSpPr/>
          <p:nvPr/>
        </p:nvCxnSpPr>
        <p:spPr>
          <a:xfrm flipV="1">
            <a:off x="4072621" y="2246068"/>
            <a:ext cx="0" cy="2016000"/>
          </a:xfrm>
          <a:prstGeom prst="line">
            <a:avLst/>
          </a:prstGeom>
          <a:ln w="254000" cmpd="tri"/>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flipH="1" flipV="1">
            <a:off x="2570360" y="2245300"/>
            <a:ext cx="0" cy="201600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089759" y="2460281"/>
            <a:ext cx="1322001" cy="461665"/>
          </a:xfrm>
          <a:prstGeom prst="rect">
            <a:avLst/>
          </a:prstGeom>
          <a:noFill/>
        </p:spPr>
        <p:txBody>
          <a:bodyPr wrap="square" rtlCol="0">
            <a:spAutoFit/>
          </a:bodyPr>
          <a:lstStyle/>
          <a:p>
            <a:pPr algn="r"/>
            <a:r>
              <a:rPr lang="ru-RU" sz="1200" dirty="0" smtClean="0"/>
              <a:t>Сбор потребности</a:t>
            </a:r>
            <a:endParaRPr lang="ru-RU" sz="1200" dirty="0"/>
          </a:p>
        </p:txBody>
      </p:sp>
      <p:sp>
        <p:nvSpPr>
          <p:cNvPr id="97" name="TextBox 96"/>
          <p:cNvSpPr txBox="1"/>
          <p:nvPr/>
        </p:nvSpPr>
        <p:spPr>
          <a:xfrm>
            <a:off x="1089759" y="3190770"/>
            <a:ext cx="1322001" cy="461665"/>
          </a:xfrm>
          <a:prstGeom prst="rect">
            <a:avLst/>
          </a:prstGeom>
          <a:noFill/>
        </p:spPr>
        <p:txBody>
          <a:bodyPr wrap="square" rtlCol="0">
            <a:spAutoFit/>
          </a:bodyPr>
          <a:lstStyle>
            <a:defPPr>
              <a:defRPr lang="ru-RU"/>
            </a:defPPr>
            <a:lvl1pPr algn="r">
              <a:defRPr sz="1200"/>
            </a:lvl1pPr>
          </a:lstStyle>
          <a:p>
            <a:r>
              <a:rPr lang="ru-RU" dirty="0"/>
              <a:t>Консолидация потребности</a:t>
            </a:r>
          </a:p>
        </p:txBody>
      </p:sp>
      <p:sp>
        <p:nvSpPr>
          <p:cNvPr id="98" name="TextBox 97"/>
          <p:cNvSpPr txBox="1"/>
          <p:nvPr/>
        </p:nvSpPr>
        <p:spPr>
          <a:xfrm>
            <a:off x="1089759" y="3738052"/>
            <a:ext cx="1322001" cy="646331"/>
          </a:xfrm>
          <a:prstGeom prst="rect">
            <a:avLst/>
          </a:prstGeom>
          <a:noFill/>
        </p:spPr>
        <p:txBody>
          <a:bodyPr wrap="square" rtlCol="0">
            <a:spAutoFit/>
          </a:bodyPr>
          <a:lstStyle/>
          <a:p>
            <a:pPr algn="r"/>
            <a:r>
              <a:rPr lang="ru-RU" sz="1200" dirty="0"/>
              <a:t>Источники покрытия потребности</a:t>
            </a:r>
          </a:p>
        </p:txBody>
      </p:sp>
      <p:sp>
        <p:nvSpPr>
          <p:cNvPr id="99" name="TextBox 98"/>
          <p:cNvSpPr txBox="1"/>
          <p:nvPr/>
        </p:nvSpPr>
        <p:spPr>
          <a:xfrm>
            <a:off x="2890441" y="2471527"/>
            <a:ext cx="1008903" cy="461665"/>
          </a:xfrm>
          <a:prstGeom prst="rect">
            <a:avLst/>
          </a:prstGeom>
          <a:noFill/>
        </p:spPr>
        <p:txBody>
          <a:bodyPr wrap="square" rtlCol="0">
            <a:spAutoFit/>
          </a:bodyPr>
          <a:lstStyle/>
          <a:p>
            <a:pPr algn="r"/>
            <a:r>
              <a:rPr lang="ru-RU" sz="1200" dirty="0" smtClean="0"/>
              <a:t>Строки плана</a:t>
            </a:r>
            <a:endParaRPr lang="ru-RU" sz="1200" dirty="0"/>
          </a:p>
        </p:txBody>
      </p:sp>
      <p:sp>
        <p:nvSpPr>
          <p:cNvPr id="100" name="TextBox 99"/>
          <p:cNvSpPr txBox="1"/>
          <p:nvPr/>
        </p:nvSpPr>
        <p:spPr>
          <a:xfrm>
            <a:off x="2873537" y="3192479"/>
            <a:ext cx="1044000" cy="461665"/>
          </a:xfrm>
          <a:prstGeom prst="rect">
            <a:avLst/>
          </a:prstGeom>
          <a:noFill/>
        </p:spPr>
        <p:txBody>
          <a:bodyPr wrap="square" rtlCol="0">
            <a:spAutoFit/>
          </a:bodyPr>
          <a:lstStyle/>
          <a:p>
            <a:pPr algn="r"/>
            <a:r>
              <a:rPr lang="ru-RU" sz="1200" dirty="0" smtClean="0"/>
              <a:t>Корректировка плана</a:t>
            </a:r>
            <a:endParaRPr lang="ru-RU" sz="1200" dirty="0"/>
          </a:p>
        </p:txBody>
      </p:sp>
      <p:cxnSp>
        <p:nvCxnSpPr>
          <p:cNvPr id="101" name="Прямая соединительная линия 100"/>
          <p:cNvCxnSpPr/>
          <p:nvPr/>
        </p:nvCxnSpPr>
        <p:spPr>
          <a:xfrm flipV="1">
            <a:off x="5522663" y="2245300"/>
            <a:ext cx="0" cy="273600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230668" y="2451572"/>
            <a:ext cx="1188000" cy="461665"/>
          </a:xfrm>
          <a:prstGeom prst="rect">
            <a:avLst/>
          </a:prstGeom>
          <a:noFill/>
        </p:spPr>
        <p:txBody>
          <a:bodyPr wrap="square" rtlCol="0">
            <a:spAutoFit/>
          </a:bodyPr>
          <a:lstStyle/>
          <a:p>
            <a:pPr algn="r"/>
            <a:r>
              <a:rPr lang="ru-RU" sz="1200" dirty="0" smtClean="0"/>
              <a:t>Аккредитация поставщиков</a:t>
            </a:r>
            <a:endParaRPr lang="ru-RU" sz="1200" dirty="0"/>
          </a:p>
        </p:txBody>
      </p:sp>
      <p:sp>
        <p:nvSpPr>
          <p:cNvPr id="103" name="TextBox 102"/>
          <p:cNvSpPr txBox="1"/>
          <p:nvPr/>
        </p:nvSpPr>
        <p:spPr>
          <a:xfrm>
            <a:off x="4221436" y="3155154"/>
            <a:ext cx="1188000" cy="461665"/>
          </a:xfrm>
          <a:prstGeom prst="rect">
            <a:avLst/>
          </a:prstGeom>
          <a:noFill/>
        </p:spPr>
        <p:txBody>
          <a:bodyPr wrap="square" rtlCol="0">
            <a:spAutoFit/>
          </a:bodyPr>
          <a:lstStyle/>
          <a:p>
            <a:pPr algn="r"/>
            <a:r>
              <a:rPr lang="ru-RU" sz="1200" dirty="0" smtClean="0"/>
              <a:t>Подготовка к закупкам</a:t>
            </a:r>
            <a:endParaRPr lang="ru-RU" sz="1200" dirty="0"/>
          </a:p>
        </p:txBody>
      </p:sp>
      <p:sp>
        <p:nvSpPr>
          <p:cNvPr id="104" name="TextBox 103"/>
          <p:cNvSpPr txBox="1"/>
          <p:nvPr/>
        </p:nvSpPr>
        <p:spPr>
          <a:xfrm>
            <a:off x="4221436" y="3836457"/>
            <a:ext cx="1188000" cy="461665"/>
          </a:xfrm>
          <a:prstGeom prst="rect">
            <a:avLst/>
          </a:prstGeom>
          <a:noFill/>
        </p:spPr>
        <p:txBody>
          <a:bodyPr wrap="square" rtlCol="0">
            <a:spAutoFit/>
          </a:bodyPr>
          <a:lstStyle/>
          <a:p>
            <a:pPr algn="r"/>
            <a:r>
              <a:rPr lang="ru-RU" sz="1200" dirty="0" smtClean="0"/>
              <a:t>Публикация на ЭТП</a:t>
            </a:r>
            <a:endParaRPr lang="ru-RU" sz="1200" dirty="0"/>
          </a:p>
        </p:txBody>
      </p:sp>
      <p:cxnSp>
        <p:nvCxnSpPr>
          <p:cNvPr id="105" name="Прямая соединительная линия 104"/>
          <p:cNvCxnSpPr/>
          <p:nvPr/>
        </p:nvCxnSpPr>
        <p:spPr>
          <a:xfrm flipH="1" flipV="1">
            <a:off x="7054512" y="2245300"/>
            <a:ext cx="0" cy="273600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5752322" y="2451572"/>
            <a:ext cx="1188000" cy="461665"/>
          </a:xfrm>
          <a:prstGeom prst="rect">
            <a:avLst/>
          </a:prstGeom>
          <a:noFill/>
        </p:spPr>
        <p:txBody>
          <a:bodyPr wrap="square" rtlCol="0">
            <a:spAutoFit/>
          </a:bodyPr>
          <a:lstStyle/>
          <a:p>
            <a:pPr algn="r"/>
            <a:r>
              <a:rPr lang="ru-RU" sz="1200" dirty="0" smtClean="0"/>
              <a:t>Квалификационный отбор</a:t>
            </a:r>
            <a:endParaRPr lang="ru-RU" sz="1200" dirty="0"/>
          </a:p>
        </p:txBody>
      </p:sp>
      <p:sp>
        <p:nvSpPr>
          <p:cNvPr id="107" name="TextBox 106"/>
          <p:cNvSpPr txBox="1"/>
          <p:nvPr/>
        </p:nvSpPr>
        <p:spPr>
          <a:xfrm>
            <a:off x="5743090" y="3155154"/>
            <a:ext cx="1188000" cy="461665"/>
          </a:xfrm>
          <a:prstGeom prst="rect">
            <a:avLst/>
          </a:prstGeom>
          <a:noFill/>
        </p:spPr>
        <p:txBody>
          <a:bodyPr wrap="square" rtlCol="0">
            <a:spAutoFit/>
          </a:bodyPr>
          <a:lstStyle/>
          <a:p>
            <a:pPr algn="r"/>
            <a:r>
              <a:rPr lang="ru-RU" sz="1200" dirty="0" smtClean="0"/>
              <a:t>Проведение торгов</a:t>
            </a:r>
            <a:endParaRPr lang="ru-RU" sz="1200" dirty="0"/>
          </a:p>
        </p:txBody>
      </p:sp>
      <p:sp>
        <p:nvSpPr>
          <p:cNvPr id="108" name="TextBox 107"/>
          <p:cNvSpPr txBox="1"/>
          <p:nvPr/>
        </p:nvSpPr>
        <p:spPr>
          <a:xfrm>
            <a:off x="5743090" y="3836457"/>
            <a:ext cx="1188000" cy="461665"/>
          </a:xfrm>
          <a:prstGeom prst="rect">
            <a:avLst/>
          </a:prstGeom>
          <a:noFill/>
        </p:spPr>
        <p:txBody>
          <a:bodyPr wrap="square" rtlCol="0">
            <a:spAutoFit/>
          </a:bodyPr>
          <a:lstStyle/>
          <a:p>
            <a:pPr algn="r"/>
            <a:r>
              <a:rPr lang="ru-RU" sz="1200" dirty="0" smtClean="0"/>
              <a:t>Заключение договора</a:t>
            </a:r>
            <a:endParaRPr lang="ru-RU" sz="1200" dirty="0"/>
          </a:p>
        </p:txBody>
      </p:sp>
      <p:sp>
        <p:nvSpPr>
          <p:cNvPr id="114" name="TextBox 113"/>
          <p:cNvSpPr txBox="1"/>
          <p:nvPr/>
        </p:nvSpPr>
        <p:spPr>
          <a:xfrm>
            <a:off x="5644178" y="4581128"/>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cxnSp>
        <p:nvCxnSpPr>
          <p:cNvPr id="115" name="Прямая соединительная линия 114"/>
          <p:cNvCxnSpPr/>
          <p:nvPr/>
        </p:nvCxnSpPr>
        <p:spPr bwMode="auto">
          <a:xfrm>
            <a:off x="2448725"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Прямая соединительная линия 115"/>
          <p:cNvCxnSpPr/>
          <p:nvPr/>
        </p:nvCxnSpPr>
        <p:spPr bwMode="auto">
          <a:xfrm>
            <a:off x="2448725"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Прямая соединительная линия 116"/>
          <p:cNvCxnSpPr/>
          <p:nvPr/>
        </p:nvCxnSpPr>
        <p:spPr bwMode="auto">
          <a:xfrm>
            <a:off x="2448725"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Прямая соединительная линия 117"/>
          <p:cNvCxnSpPr/>
          <p:nvPr/>
        </p:nvCxnSpPr>
        <p:spPr bwMode="auto">
          <a:xfrm>
            <a:off x="3956492"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Прямая соединительная линия 118"/>
          <p:cNvCxnSpPr/>
          <p:nvPr/>
        </p:nvCxnSpPr>
        <p:spPr bwMode="auto">
          <a:xfrm>
            <a:off x="5398900"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Прямая соединительная линия 119"/>
          <p:cNvCxnSpPr/>
          <p:nvPr/>
        </p:nvCxnSpPr>
        <p:spPr bwMode="auto">
          <a:xfrm>
            <a:off x="5398900"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Прямая соединительная линия 120"/>
          <p:cNvCxnSpPr/>
          <p:nvPr/>
        </p:nvCxnSpPr>
        <p:spPr bwMode="auto">
          <a:xfrm>
            <a:off x="5398900"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Прямая соединительная линия 121"/>
          <p:cNvCxnSpPr/>
          <p:nvPr/>
        </p:nvCxnSpPr>
        <p:spPr bwMode="auto">
          <a:xfrm>
            <a:off x="6942042"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Прямая соединительная линия 122"/>
          <p:cNvCxnSpPr/>
          <p:nvPr/>
        </p:nvCxnSpPr>
        <p:spPr bwMode="auto">
          <a:xfrm>
            <a:off x="6930547"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Прямая соединительная линия 123"/>
          <p:cNvCxnSpPr/>
          <p:nvPr/>
        </p:nvCxnSpPr>
        <p:spPr bwMode="auto">
          <a:xfrm>
            <a:off x="6930547"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Прямая соединительная линия 124"/>
          <p:cNvCxnSpPr/>
          <p:nvPr/>
        </p:nvCxnSpPr>
        <p:spPr bwMode="auto">
          <a:xfrm>
            <a:off x="6930547" y="4804694"/>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Прямая соединительная линия 129"/>
          <p:cNvCxnSpPr/>
          <p:nvPr/>
        </p:nvCxnSpPr>
        <p:spPr bwMode="auto">
          <a:xfrm>
            <a:off x="3953756"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Прямая соединительная линия 130"/>
          <p:cNvCxnSpPr/>
          <p:nvPr/>
        </p:nvCxnSpPr>
        <p:spPr bwMode="auto">
          <a:xfrm>
            <a:off x="3953670"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TextBox 131"/>
          <p:cNvSpPr txBox="1"/>
          <p:nvPr/>
        </p:nvSpPr>
        <p:spPr>
          <a:xfrm>
            <a:off x="2715787" y="3831431"/>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sp>
        <p:nvSpPr>
          <p:cNvPr id="133" name="TextBox 132"/>
          <p:cNvSpPr txBox="1"/>
          <p:nvPr/>
        </p:nvSpPr>
        <p:spPr>
          <a:xfrm>
            <a:off x="4076229" y="4581128"/>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cxnSp>
        <p:nvCxnSpPr>
          <p:cNvPr id="134" name="Прямая соединительная линия 133"/>
          <p:cNvCxnSpPr/>
          <p:nvPr/>
        </p:nvCxnSpPr>
        <p:spPr bwMode="auto">
          <a:xfrm>
            <a:off x="5394128" y="4804694"/>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Прямая соединительная линия 136"/>
          <p:cNvCxnSpPr/>
          <p:nvPr/>
        </p:nvCxnSpPr>
        <p:spPr>
          <a:xfrm flipH="1" flipV="1">
            <a:off x="1089759" y="2240697"/>
            <a:ext cx="0" cy="1296000"/>
          </a:xfrm>
          <a:prstGeom prst="line">
            <a:avLst/>
          </a:prstGeom>
          <a:ln w="254000" cmpd="tri"/>
        </p:spPr>
        <p:style>
          <a:lnRef idx="1">
            <a:schemeClr val="accent1"/>
          </a:lnRef>
          <a:fillRef idx="0">
            <a:schemeClr val="accent1"/>
          </a:fillRef>
          <a:effectRef idx="0">
            <a:schemeClr val="accent1"/>
          </a:effectRef>
          <a:fontRef idx="minor">
            <a:schemeClr val="tx1"/>
          </a:fontRef>
        </p:style>
      </p:cxnSp>
      <p:cxnSp>
        <p:nvCxnSpPr>
          <p:cNvPr id="138" name="Прямая соединительная линия 137"/>
          <p:cNvCxnSpPr/>
          <p:nvPr/>
        </p:nvCxnSpPr>
        <p:spPr bwMode="auto">
          <a:xfrm>
            <a:off x="961118"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Прямая соединительная линия 138"/>
          <p:cNvCxnSpPr/>
          <p:nvPr/>
        </p:nvCxnSpPr>
        <p:spPr bwMode="auto">
          <a:xfrm>
            <a:off x="970485"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TextBox 139"/>
          <p:cNvSpPr txBox="1"/>
          <p:nvPr/>
        </p:nvSpPr>
        <p:spPr>
          <a:xfrm>
            <a:off x="87488" y="2325302"/>
            <a:ext cx="896221" cy="646331"/>
          </a:xfrm>
          <a:prstGeom prst="rect">
            <a:avLst/>
          </a:prstGeom>
          <a:noFill/>
        </p:spPr>
        <p:txBody>
          <a:bodyPr wrap="square" rtlCol="0">
            <a:spAutoFit/>
          </a:bodyPr>
          <a:lstStyle/>
          <a:p>
            <a:pPr algn="r"/>
            <a:r>
              <a:rPr lang="ru-RU" sz="1200" dirty="0" smtClean="0"/>
              <a:t>Варианты бюджетирования</a:t>
            </a:r>
            <a:endParaRPr lang="ru-RU" sz="1200" dirty="0"/>
          </a:p>
        </p:txBody>
      </p:sp>
      <p:sp>
        <p:nvSpPr>
          <p:cNvPr id="141" name="TextBox 140"/>
          <p:cNvSpPr txBox="1"/>
          <p:nvPr/>
        </p:nvSpPr>
        <p:spPr>
          <a:xfrm>
            <a:off x="-36512" y="3140968"/>
            <a:ext cx="1008000" cy="468000"/>
          </a:xfrm>
          <a:prstGeom prst="rect">
            <a:avLst/>
          </a:prstGeom>
          <a:noFill/>
        </p:spPr>
        <p:txBody>
          <a:bodyPr wrap="square" rtlCol="0">
            <a:spAutoFit/>
          </a:bodyPr>
          <a:lstStyle/>
          <a:p>
            <a:pPr algn="r"/>
            <a:r>
              <a:rPr lang="ru-RU" sz="1200" dirty="0" smtClean="0"/>
              <a:t>Подготовка бюджетов</a:t>
            </a:r>
            <a:endParaRPr lang="ru-RU" sz="1200" dirty="0"/>
          </a:p>
        </p:txBody>
      </p:sp>
      <p:sp>
        <p:nvSpPr>
          <p:cNvPr id="142" name="Прямоугольник 141"/>
          <p:cNvSpPr/>
          <p:nvPr/>
        </p:nvSpPr>
        <p:spPr bwMode="auto">
          <a:xfrm>
            <a:off x="219990" y="5949280"/>
            <a:ext cx="1152128" cy="576064"/>
          </a:xfrm>
          <a:prstGeom prst="rect">
            <a:avLst/>
          </a:prstGeom>
          <a:solidFill>
            <a:srgbClr val="92D05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Бюджет подготовлен</a:t>
            </a:r>
          </a:p>
        </p:txBody>
      </p:sp>
      <p:cxnSp>
        <p:nvCxnSpPr>
          <p:cNvPr id="143" name="Прямая со стрелкой 142"/>
          <p:cNvCxnSpPr/>
          <p:nvPr/>
        </p:nvCxnSpPr>
        <p:spPr bwMode="auto">
          <a:xfrm>
            <a:off x="1089759" y="3715014"/>
            <a:ext cx="0" cy="2238687"/>
          </a:xfrm>
          <a:prstGeom prst="straightConnector1">
            <a:avLst/>
          </a:prstGeom>
          <a:solidFill>
            <a:srgbClr val="F9E383">
              <a:alpha val="50000"/>
            </a:srgbClr>
          </a:solidFill>
          <a:ln w="44450" cap="flat" cmpd="sng" algn="ctr">
            <a:solidFill>
              <a:srgbClr val="CC33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Прямоугольник 143"/>
          <p:cNvSpPr/>
          <p:nvPr/>
        </p:nvSpPr>
        <p:spPr bwMode="auto">
          <a:xfrm>
            <a:off x="1702190" y="5959790"/>
            <a:ext cx="1152128" cy="576064"/>
          </a:xfrm>
          <a:prstGeom prst="rect">
            <a:avLst/>
          </a:prstGeom>
          <a:solidFill>
            <a:srgbClr val="92D05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План потребности подготовлен</a:t>
            </a:r>
          </a:p>
        </p:txBody>
      </p:sp>
      <p:cxnSp>
        <p:nvCxnSpPr>
          <p:cNvPr id="145" name="Прямая со стрелкой 144"/>
          <p:cNvCxnSpPr/>
          <p:nvPr/>
        </p:nvCxnSpPr>
        <p:spPr bwMode="auto">
          <a:xfrm>
            <a:off x="2570360" y="4441701"/>
            <a:ext cx="0" cy="1512000"/>
          </a:xfrm>
          <a:prstGeom prst="straightConnector1">
            <a:avLst/>
          </a:prstGeom>
          <a:solidFill>
            <a:srgbClr val="F9E383">
              <a:alpha val="50000"/>
            </a:srgbClr>
          </a:solidFill>
          <a:ln w="44450" cap="flat" cmpd="sng" algn="ctr">
            <a:solidFill>
              <a:srgbClr val="CC33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Прямоугольник 145"/>
          <p:cNvSpPr/>
          <p:nvPr/>
        </p:nvSpPr>
        <p:spPr bwMode="auto">
          <a:xfrm>
            <a:off x="3190226" y="5959790"/>
            <a:ext cx="1152128" cy="576064"/>
          </a:xfrm>
          <a:prstGeom prst="rect">
            <a:avLst/>
          </a:prstGeom>
          <a:solidFill>
            <a:srgbClr val="92D05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План закупок подготовлен</a:t>
            </a:r>
          </a:p>
        </p:txBody>
      </p:sp>
      <p:cxnSp>
        <p:nvCxnSpPr>
          <p:cNvPr id="147" name="Прямая со стрелкой 146"/>
          <p:cNvCxnSpPr/>
          <p:nvPr/>
        </p:nvCxnSpPr>
        <p:spPr bwMode="auto">
          <a:xfrm>
            <a:off x="4058396" y="4441701"/>
            <a:ext cx="0" cy="1512000"/>
          </a:xfrm>
          <a:prstGeom prst="straightConnector1">
            <a:avLst/>
          </a:prstGeom>
          <a:solidFill>
            <a:srgbClr val="F9E383">
              <a:alpha val="50000"/>
            </a:srgbClr>
          </a:solidFill>
          <a:ln w="44450" cap="flat" cmpd="sng" algn="ctr">
            <a:solidFill>
              <a:srgbClr val="CC33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Прямая соединительная линия 69"/>
          <p:cNvCxnSpPr/>
          <p:nvPr/>
        </p:nvCxnSpPr>
        <p:spPr>
          <a:xfrm rot="5400000" flipH="1" flipV="1">
            <a:off x="7292584" y="3613300"/>
            <a:ext cx="2736000" cy="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381602" y="2451572"/>
            <a:ext cx="1188000" cy="461665"/>
          </a:xfrm>
          <a:prstGeom prst="rect">
            <a:avLst/>
          </a:prstGeom>
          <a:noFill/>
        </p:spPr>
        <p:txBody>
          <a:bodyPr wrap="square" rtlCol="0">
            <a:spAutoFit/>
          </a:bodyPr>
          <a:lstStyle/>
          <a:p>
            <a:pPr algn="r"/>
            <a:r>
              <a:rPr lang="ru-RU" sz="1200" dirty="0" smtClean="0"/>
              <a:t>Оперативная потребность</a:t>
            </a:r>
            <a:endParaRPr lang="ru-RU" sz="1200" dirty="0"/>
          </a:p>
        </p:txBody>
      </p:sp>
      <p:sp>
        <p:nvSpPr>
          <p:cNvPr id="81" name="TextBox 80"/>
          <p:cNvSpPr txBox="1"/>
          <p:nvPr/>
        </p:nvSpPr>
        <p:spPr>
          <a:xfrm>
            <a:off x="7372370" y="3155154"/>
            <a:ext cx="1188000" cy="461665"/>
          </a:xfrm>
          <a:prstGeom prst="rect">
            <a:avLst/>
          </a:prstGeom>
          <a:noFill/>
        </p:spPr>
        <p:txBody>
          <a:bodyPr wrap="square" rtlCol="0">
            <a:spAutoFit/>
          </a:bodyPr>
          <a:lstStyle/>
          <a:p>
            <a:pPr algn="r"/>
            <a:r>
              <a:rPr lang="ru-RU" sz="1200" dirty="0" smtClean="0"/>
              <a:t>Заказы поставщикам</a:t>
            </a:r>
            <a:endParaRPr lang="ru-RU" sz="1200" dirty="0"/>
          </a:p>
        </p:txBody>
      </p:sp>
      <p:sp>
        <p:nvSpPr>
          <p:cNvPr id="85" name="TextBox 84"/>
          <p:cNvSpPr txBox="1"/>
          <p:nvPr/>
        </p:nvSpPr>
        <p:spPr>
          <a:xfrm>
            <a:off x="7358082" y="3849390"/>
            <a:ext cx="1188000" cy="461665"/>
          </a:xfrm>
          <a:prstGeom prst="rect">
            <a:avLst/>
          </a:prstGeom>
          <a:noFill/>
        </p:spPr>
        <p:txBody>
          <a:bodyPr wrap="square" rtlCol="0">
            <a:spAutoFit/>
          </a:bodyPr>
          <a:lstStyle/>
          <a:p>
            <a:pPr algn="r"/>
            <a:r>
              <a:rPr lang="ru-RU" sz="1200" dirty="0"/>
              <a:t>Поступления / Возвраты</a:t>
            </a:r>
          </a:p>
        </p:txBody>
      </p:sp>
      <p:cxnSp>
        <p:nvCxnSpPr>
          <p:cNvPr id="87" name="Прямая соединительная линия 86"/>
          <p:cNvCxnSpPr/>
          <p:nvPr/>
        </p:nvCxnSpPr>
        <p:spPr bwMode="auto">
          <a:xfrm>
            <a:off x="8536822"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Прямая соединительная линия 90"/>
          <p:cNvCxnSpPr/>
          <p:nvPr/>
        </p:nvCxnSpPr>
        <p:spPr bwMode="auto">
          <a:xfrm>
            <a:off x="8536822"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Прямая соединительная линия 91"/>
          <p:cNvCxnSpPr/>
          <p:nvPr/>
        </p:nvCxnSpPr>
        <p:spPr bwMode="auto">
          <a:xfrm>
            <a:off x="8536822"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Прямая соединительная линия 92"/>
          <p:cNvCxnSpPr/>
          <p:nvPr/>
        </p:nvCxnSpPr>
        <p:spPr bwMode="auto">
          <a:xfrm>
            <a:off x="8536822" y="4804694"/>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Box 93"/>
          <p:cNvSpPr txBox="1"/>
          <p:nvPr/>
        </p:nvSpPr>
        <p:spPr>
          <a:xfrm>
            <a:off x="7234027" y="4580246"/>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spTree>
    <p:extLst>
      <p:ext uri="{BB962C8B-B14F-4D97-AF65-F5344CB8AC3E}">
        <p14:creationId xmlns:p14="http://schemas.microsoft.com/office/powerpoint/2010/main" val="77516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7 -3.7037E-7 L 0.16424 -0.00116 " pathEditMode="relative" rAng="0" ptsTypes="AA">
                                      <p:cBhvr>
                                        <p:cTn id="6" dur="1000" fill="hold"/>
                                        <p:tgtEl>
                                          <p:spTgt spid="14"/>
                                        </p:tgtEl>
                                        <p:attrNameLst>
                                          <p:attrName>ppt_x</p:attrName>
                                          <p:attrName>ppt_y</p:attrName>
                                        </p:attrNameLst>
                                      </p:cBhvr>
                                      <p:rCtr x="8212" y="-69"/>
                                    </p:animMotion>
                                  </p:childTnLst>
                                </p:cTn>
                              </p:par>
                              <p:par>
                                <p:cTn id="7" presetID="22" presetClass="entr" presetSubtype="1" fill="hold" nodeType="withEffect">
                                  <p:stCondLst>
                                    <p:cond delay="0"/>
                                  </p:stCondLst>
                                  <p:childTnLst>
                                    <p:set>
                                      <p:cBhvr>
                                        <p:cTn id="8" dur="1" fill="hold">
                                          <p:stCondLst>
                                            <p:cond delay="0"/>
                                          </p:stCondLst>
                                        </p:cTn>
                                        <p:tgtEl>
                                          <p:spTgt spid="147"/>
                                        </p:tgtEl>
                                        <p:attrNameLst>
                                          <p:attrName>style.visibility</p:attrName>
                                        </p:attrNameLst>
                                      </p:cBhvr>
                                      <p:to>
                                        <p:strVal val="visible"/>
                                      </p:to>
                                    </p:set>
                                    <p:animEffect transition="in" filter="wipe(up)">
                                      <p:cBhvr>
                                        <p:cTn id="9" dur="500"/>
                                        <p:tgtEl>
                                          <p:spTgt spid="147"/>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wipe(up)">
                                      <p:cBhvr>
                                        <p:cTn id="12"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 name="Блок-схема: ссылка на другую страницу 93"/>
          <p:cNvSpPr/>
          <p:nvPr/>
        </p:nvSpPr>
        <p:spPr bwMode="auto">
          <a:xfrm rot="16200000">
            <a:off x="7615934" y="-36471"/>
            <a:ext cx="566685" cy="1368000"/>
          </a:xfrm>
          <a:prstGeom prst="flowChartOffpageConnector">
            <a:avLst/>
          </a:prstGeom>
          <a:solidFill>
            <a:srgbClr val="00B0F0">
              <a:alpha val="50000"/>
            </a:srgbClr>
          </a:solidFill>
          <a:ln w="444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p:txBody>
      </p:sp>
      <p:cxnSp>
        <p:nvCxnSpPr>
          <p:cNvPr id="36" name="Прямая соединительная линия 35"/>
          <p:cNvCxnSpPr/>
          <p:nvPr/>
        </p:nvCxnSpPr>
        <p:spPr>
          <a:xfrm flipH="1" flipV="1">
            <a:off x="1763688" y="497520"/>
            <a:ext cx="5328593" cy="25724"/>
          </a:xfrm>
          <a:prstGeom prst="straightConnector1">
            <a:avLst/>
          </a:prstGeom>
          <a:ln w="254000" cmpd="tri"/>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11"/>
          </p:nvPr>
        </p:nvSpPr>
        <p:spPr/>
        <p:txBody>
          <a:bodyPr/>
          <a:lstStyle/>
          <a:p>
            <a:pPr>
              <a:defRPr/>
            </a:pPr>
            <a:fld id="{5007AF4B-D67C-4129-86EF-FE2A65D9E95E}" type="slidenum">
              <a:rPr lang="ru-RU" altLang="ru-RU" smtClean="0"/>
              <a:pPr>
                <a:defRPr/>
              </a:pPr>
              <a:t>16</a:t>
            </a:fld>
            <a:endParaRPr lang="ru-RU" altLang="ru-RU" dirty="0"/>
          </a:p>
        </p:txBody>
      </p:sp>
      <p:sp>
        <p:nvSpPr>
          <p:cNvPr id="68" name="TextBox 67"/>
          <p:cNvSpPr txBox="1"/>
          <p:nvPr/>
        </p:nvSpPr>
        <p:spPr>
          <a:xfrm>
            <a:off x="1835696" y="611919"/>
            <a:ext cx="1343471" cy="461665"/>
          </a:xfrm>
          <a:prstGeom prst="rect">
            <a:avLst/>
          </a:prstGeom>
          <a:noFill/>
        </p:spPr>
        <p:txBody>
          <a:bodyPr wrap="square" rtlCol="0">
            <a:spAutoFit/>
          </a:bodyPr>
          <a:lstStyle/>
          <a:p>
            <a:pPr algn="ctr"/>
            <a:r>
              <a:rPr lang="ru-RU"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Аккредитация поставщиков</a:t>
            </a:r>
            <a:endPar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p:cNvSpPr txBox="1"/>
          <p:nvPr/>
        </p:nvSpPr>
        <p:spPr>
          <a:xfrm>
            <a:off x="3635895" y="611919"/>
            <a:ext cx="1440000" cy="461665"/>
          </a:xfrm>
          <a:prstGeom prst="rect">
            <a:avLst/>
          </a:prstGeom>
          <a:noFill/>
        </p:spPr>
        <p:txBody>
          <a:bodyPr wrap="square" rtlCol="0">
            <a:spAutoFit/>
          </a:bodyPr>
          <a:lstStyle>
            <a:defPPr>
              <a:defRPr lang="ru-RU"/>
            </a:defPPr>
            <a:lvl1pPr algn="r">
              <a:defRPr sz="1200"/>
            </a:lvl1pPr>
          </a:lstStyle>
          <a:p>
            <a:pPr algn="ctr"/>
            <a:r>
              <a:rPr lang="ru-RU"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Подготовка документации</a:t>
            </a:r>
            <a:endParaRPr lang="ru-RU"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3" name="TextBox 72"/>
          <p:cNvSpPr txBox="1"/>
          <p:nvPr/>
        </p:nvSpPr>
        <p:spPr>
          <a:xfrm>
            <a:off x="5707523" y="611919"/>
            <a:ext cx="1342027" cy="461665"/>
          </a:xfrm>
          <a:prstGeom prst="rect">
            <a:avLst/>
          </a:prstGeom>
          <a:noFill/>
        </p:spPr>
        <p:txBody>
          <a:bodyPr wrap="square" rtlCol="0">
            <a:spAutoFit/>
          </a:bodyPr>
          <a:lstStyle/>
          <a:p>
            <a:pPr algn="ctr"/>
            <a:r>
              <a:rPr lang="ru-RU"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Публикация на ЭТП</a:t>
            </a:r>
            <a:endPar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3" name="TextBox 92"/>
          <p:cNvSpPr txBox="1"/>
          <p:nvPr/>
        </p:nvSpPr>
        <p:spPr>
          <a:xfrm>
            <a:off x="7138431" y="364480"/>
            <a:ext cx="1322001" cy="523220"/>
          </a:xfrm>
          <a:prstGeom prst="rect">
            <a:avLst/>
          </a:prstGeom>
          <a:noFill/>
        </p:spPr>
        <p:txBody>
          <a:bodyPr wrap="square" rtlCol="0">
            <a:spAutoFit/>
          </a:bodyPr>
          <a:lstStyle/>
          <a:p>
            <a:pPr algn="ctr"/>
            <a:r>
              <a:rPr lang="ru-RU" sz="1400" b="1" dirty="0" smtClean="0">
                <a:solidFill>
                  <a:schemeClr val="bg1"/>
                </a:solidFill>
              </a:rPr>
              <a:t>Проведение закупок</a:t>
            </a:r>
            <a:endParaRPr lang="ru-RU" sz="1400" b="1" dirty="0">
              <a:solidFill>
                <a:schemeClr val="bg1"/>
              </a:solidFill>
            </a:endParaRPr>
          </a:p>
        </p:txBody>
      </p:sp>
      <p:cxnSp>
        <p:nvCxnSpPr>
          <p:cNvPr id="96" name="Прямая соединительная линия 95"/>
          <p:cNvCxnSpPr/>
          <p:nvPr/>
        </p:nvCxnSpPr>
        <p:spPr bwMode="auto">
          <a:xfrm>
            <a:off x="7801850" y="908720"/>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Прямая соединительная линия 6"/>
          <p:cNvCxnSpPr/>
          <p:nvPr/>
        </p:nvCxnSpPr>
        <p:spPr bwMode="auto">
          <a:xfrm>
            <a:off x="2483768" y="37310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Прямая соединительная линия 22"/>
          <p:cNvCxnSpPr/>
          <p:nvPr/>
        </p:nvCxnSpPr>
        <p:spPr bwMode="auto">
          <a:xfrm>
            <a:off x="4355976" y="38361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Прямая соединительная линия 23"/>
          <p:cNvCxnSpPr/>
          <p:nvPr/>
        </p:nvCxnSpPr>
        <p:spPr bwMode="auto">
          <a:xfrm>
            <a:off x="6372200" y="39412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9" name="Рисунок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062" y="159632"/>
            <a:ext cx="675775" cy="675775"/>
          </a:xfrm>
          <a:prstGeom prst="rect">
            <a:avLst/>
          </a:prstGeom>
        </p:spPr>
      </p:pic>
      <p:sp>
        <p:nvSpPr>
          <p:cNvPr id="27" name="Прямоугольник 26"/>
          <p:cNvSpPr/>
          <p:nvPr/>
        </p:nvSpPr>
        <p:spPr bwMode="auto">
          <a:xfrm>
            <a:off x="304070" y="332656"/>
            <a:ext cx="1322001" cy="555044"/>
          </a:xfrm>
          <a:prstGeom prst="rect">
            <a:avLst/>
          </a:prstGeom>
          <a:solidFill>
            <a:srgbClr val="00B0F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293560" y="332656"/>
            <a:ext cx="1332000" cy="523220"/>
          </a:xfrm>
          <a:prstGeom prst="rect">
            <a:avLst/>
          </a:prstGeom>
          <a:noFill/>
        </p:spPr>
        <p:txBody>
          <a:bodyPr wrap="square" rtlCol="0">
            <a:spAutoFit/>
          </a:bodyPr>
          <a:lstStyle/>
          <a:p>
            <a:pPr algn="ctr"/>
            <a:r>
              <a:rPr lang="ru-RU" sz="1400" b="1" dirty="0" smtClean="0">
                <a:solidFill>
                  <a:schemeClr val="bg1"/>
                </a:solidFill>
              </a:rPr>
              <a:t>Подготовка закупок</a:t>
            </a:r>
            <a:endParaRPr lang="ru-RU" sz="1400" b="1" dirty="0">
              <a:solidFill>
                <a:schemeClr val="bg1"/>
              </a:solidFill>
            </a:endParaRPr>
          </a:p>
        </p:txBody>
      </p:sp>
      <p:cxnSp>
        <p:nvCxnSpPr>
          <p:cNvPr id="30" name="Прямая соединительная линия 29"/>
          <p:cNvCxnSpPr/>
          <p:nvPr/>
        </p:nvCxnSpPr>
        <p:spPr bwMode="auto">
          <a:xfrm>
            <a:off x="973162" y="913222"/>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2" name="Рисунок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00" y="1407442"/>
            <a:ext cx="8640000" cy="4757862"/>
          </a:xfrm>
          <a:prstGeom prst="rect">
            <a:avLst/>
          </a:prstGeom>
        </p:spPr>
      </p:pic>
    </p:spTree>
    <p:extLst>
      <p:ext uri="{BB962C8B-B14F-4D97-AF65-F5344CB8AC3E}">
        <p14:creationId xmlns:p14="http://schemas.microsoft.com/office/powerpoint/2010/main" val="207024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61111E-6 -3.7037E-6 L 0.26528 -3.7037E-6 " pathEditMode="relative" rAng="0" ptsTypes="AA">
                                      <p:cBhvr>
                                        <p:cTn id="6" dur="1000" fill="hold"/>
                                        <p:tgtEl>
                                          <p:spTgt spid="29"/>
                                        </p:tgtEl>
                                        <p:attrNameLst>
                                          <p:attrName>ppt_x</p:attrName>
                                          <p:attrName>ppt_y</p:attrName>
                                        </p:attrNameLst>
                                      </p:cBhvr>
                                      <p:rCtr x="1326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 name="Блок-схема: ссылка на другую страницу 93"/>
          <p:cNvSpPr/>
          <p:nvPr/>
        </p:nvSpPr>
        <p:spPr bwMode="auto">
          <a:xfrm rot="16200000">
            <a:off x="7615934" y="-36471"/>
            <a:ext cx="566685" cy="1368000"/>
          </a:xfrm>
          <a:prstGeom prst="flowChartOffpageConnector">
            <a:avLst/>
          </a:prstGeom>
          <a:solidFill>
            <a:srgbClr val="00B0F0">
              <a:alpha val="50000"/>
            </a:srgbClr>
          </a:solidFill>
          <a:ln w="444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p:txBody>
      </p:sp>
      <p:cxnSp>
        <p:nvCxnSpPr>
          <p:cNvPr id="36" name="Прямая соединительная линия 35"/>
          <p:cNvCxnSpPr/>
          <p:nvPr/>
        </p:nvCxnSpPr>
        <p:spPr>
          <a:xfrm flipH="1" flipV="1">
            <a:off x="1763688" y="497520"/>
            <a:ext cx="5328593" cy="25724"/>
          </a:xfrm>
          <a:prstGeom prst="straightConnector1">
            <a:avLst/>
          </a:prstGeom>
          <a:ln w="254000" cmpd="tri"/>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11"/>
          </p:nvPr>
        </p:nvSpPr>
        <p:spPr/>
        <p:txBody>
          <a:bodyPr/>
          <a:lstStyle/>
          <a:p>
            <a:pPr>
              <a:defRPr/>
            </a:pPr>
            <a:fld id="{5007AF4B-D67C-4129-86EF-FE2A65D9E95E}" type="slidenum">
              <a:rPr lang="ru-RU" altLang="ru-RU" smtClean="0"/>
              <a:pPr>
                <a:defRPr/>
              </a:pPr>
              <a:t>17</a:t>
            </a:fld>
            <a:endParaRPr lang="ru-RU" altLang="ru-RU" dirty="0"/>
          </a:p>
        </p:txBody>
      </p:sp>
      <p:sp>
        <p:nvSpPr>
          <p:cNvPr id="68" name="TextBox 67"/>
          <p:cNvSpPr txBox="1"/>
          <p:nvPr/>
        </p:nvSpPr>
        <p:spPr>
          <a:xfrm>
            <a:off x="1835696" y="611919"/>
            <a:ext cx="1343471" cy="461665"/>
          </a:xfrm>
          <a:prstGeom prst="rect">
            <a:avLst/>
          </a:prstGeom>
          <a:noFill/>
        </p:spPr>
        <p:txBody>
          <a:bodyPr wrap="square" rtlCol="0">
            <a:spAutoFit/>
          </a:bodyPr>
          <a:lstStyle/>
          <a:p>
            <a:pPr algn="ctr"/>
            <a:r>
              <a:rPr lang="ru-RU"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Аккредитация поставщиков</a:t>
            </a:r>
            <a:endPar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p:cNvSpPr txBox="1"/>
          <p:nvPr/>
        </p:nvSpPr>
        <p:spPr>
          <a:xfrm>
            <a:off x="3635895" y="611919"/>
            <a:ext cx="1440000" cy="461665"/>
          </a:xfrm>
          <a:prstGeom prst="rect">
            <a:avLst/>
          </a:prstGeom>
          <a:noFill/>
        </p:spPr>
        <p:txBody>
          <a:bodyPr wrap="square" rtlCol="0">
            <a:spAutoFit/>
          </a:bodyPr>
          <a:lstStyle>
            <a:defPPr>
              <a:defRPr lang="ru-RU"/>
            </a:defPPr>
            <a:lvl1pPr algn="r">
              <a:defRPr sz="1200"/>
            </a:lvl1pPr>
          </a:lstStyle>
          <a:p>
            <a:pPr algn="ctr"/>
            <a:r>
              <a:rPr lang="ru-RU"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Подготовка документации</a:t>
            </a:r>
            <a:endParaRPr lang="ru-RU"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3" name="TextBox 72"/>
          <p:cNvSpPr txBox="1"/>
          <p:nvPr/>
        </p:nvSpPr>
        <p:spPr>
          <a:xfrm>
            <a:off x="5741707" y="611919"/>
            <a:ext cx="1270019" cy="461665"/>
          </a:xfrm>
          <a:prstGeom prst="rect">
            <a:avLst/>
          </a:prstGeom>
          <a:noFill/>
        </p:spPr>
        <p:txBody>
          <a:bodyPr wrap="square" rtlCol="0">
            <a:spAutoFit/>
          </a:bodyPr>
          <a:lstStyle/>
          <a:p>
            <a:pPr algn="ctr"/>
            <a:r>
              <a:rPr lang="ru-RU"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Публикация на ЭТП</a:t>
            </a:r>
            <a:endPar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3" name="TextBox 92"/>
          <p:cNvSpPr txBox="1"/>
          <p:nvPr/>
        </p:nvSpPr>
        <p:spPr>
          <a:xfrm>
            <a:off x="7138431" y="364480"/>
            <a:ext cx="1322001" cy="523220"/>
          </a:xfrm>
          <a:prstGeom prst="rect">
            <a:avLst/>
          </a:prstGeom>
          <a:noFill/>
        </p:spPr>
        <p:txBody>
          <a:bodyPr wrap="square" rtlCol="0">
            <a:spAutoFit/>
          </a:bodyPr>
          <a:lstStyle/>
          <a:p>
            <a:pPr algn="ctr"/>
            <a:r>
              <a:rPr lang="ru-RU" sz="1400" b="1" dirty="0" smtClean="0">
                <a:solidFill>
                  <a:schemeClr val="bg1"/>
                </a:solidFill>
              </a:rPr>
              <a:t>Проведение закупок</a:t>
            </a:r>
            <a:endParaRPr lang="ru-RU" sz="1400" b="1" dirty="0">
              <a:solidFill>
                <a:schemeClr val="bg1"/>
              </a:solidFill>
            </a:endParaRPr>
          </a:p>
        </p:txBody>
      </p:sp>
      <p:cxnSp>
        <p:nvCxnSpPr>
          <p:cNvPr id="96" name="Прямая соединительная линия 95"/>
          <p:cNvCxnSpPr/>
          <p:nvPr/>
        </p:nvCxnSpPr>
        <p:spPr bwMode="auto">
          <a:xfrm>
            <a:off x="7801850" y="908720"/>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Прямая соединительная линия 6"/>
          <p:cNvCxnSpPr/>
          <p:nvPr/>
        </p:nvCxnSpPr>
        <p:spPr bwMode="auto">
          <a:xfrm>
            <a:off x="2483768" y="37310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Прямая соединительная линия 22"/>
          <p:cNvCxnSpPr/>
          <p:nvPr/>
        </p:nvCxnSpPr>
        <p:spPr bwMode="auto">
          <a:xfrm>
            <a:off x="4355976" y="38361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Прямая соединительная линия 23"/>
          <p:cNvCxnSpPr/>
          <p:nvPr/>
        </p:nvCxnSpPr>
        <p:spPr bwMode="auto">
          <a:xfrm>
            <a:off x="6372200" y="39412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9" name="Рисунок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6025" y="159632"/>
            <a:ext cx="675775" cy="675775"/>
          </a:xfrm>
          <a:prstGeom prst="rect">
            <a:avLst/>
          </a:prstGeom>
        </p:spPr>
      </p:pic>
      <p:sp>
        <p:nvSpPr>
          <p:cNvPr id="27" name="Прямоугольник 26"/>
          <p:cNvSpPr/>
          <p:nvPr/>
        </p:nvSpPr>
        <p:spPr bwMode="auto">
          <a:xfrm>
            <a:off x="304070" y="332656"/>
            <a:ext cx="1322001" cy="555044"/>
          </a:xfrm>
          <a:prstGeom prst="rect">
            <a:avLst/>
          </a:prstGeom>
          <a:solidFill>
            <a:srgbClr val="00B0F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293560" y="332656"/>
            <a:ext cx="1332000" cy="523220"/>
          </a:xfrm>
          <a:prstGeom prst="rect">
            <a:avLst/>
          </a:prstGeom>
          <a:noFill/>
        </p:spPr>
        <p:txBody>
          <a:bodyPr wrap="square" rtlCol="0">
            <a:spAutoFit/>
          </a:bodyPr>
          <a:lstStyle/>
          <a:p>
            <a:pPr algn="ctr"/>
            <a:r>
              <a:rPr lang="ru-RU" sz="1400" b="1" dirty="0" smtClean="0">
                <a:solidFill>
                  <a:schemeClr val="bg1"/>
                </a:solidFill>
              </a:rPr>
              <a:t>Подготовка закупок</a:t>
            </a:r>
            <a:endParaRPr lang="ru-RU" sz="1400" b="1" dirty="0">
              <a:solidFill>
                <a:schemeClr val="bg1"/>
              </a:solidFill>
            </a:endParaRPr>
          </a:p>
        </p:txBody>
      </p:sp>
      <p:cxnSp>
        <p:nvCxnSpPr>
          <p:cNvPr id="30" name="Прямая соединительная линия 29"/>
          <p:cNvCxnSpPr/>
          <p:nvPr/>
        </p:nvCxnSpPr>
        <p:spPr bwMode="auto">
          <a:xfrm>
            <a:off x="973162" y="913222"/>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00" y="1220867"/>
            <a:ext cx="8640000" cy="5005184"/>
          </a:xfrm>
          <a:prstGeom prst="rect">
            <a:avLst/>
          </a:prstGeom>
        </p:spPr>
      </p:pic>
      <p:sp>
        <p:nvSpPr>
          <p:cNvPr id="5" name="Полилиния 4"/>
          <p:cNvSpPr/>
          <p:nvPr/>
        </p:nvSpPr>
        <p:spPr bwMode="auto">
          <a:xfrm>
            <a:off x="247828" y="2683120"/>
            <a:ext cx="8477428" cy="3435409"/>
          </a:xfrm>
          <a:custGeom>
            <a:avLst/>
            <a:gdLst>
              <a:gd name="connsiteX0" fmla="*/ 0 w 8477428"/>
              <a:gd name="connsiteY0" fmla="*/ 230736 h 3435409"/>
              <a:gd name="connsiteX1" fmla="*/ 2110811 w 8477428"/>
              <a:gd name="connsiteY1" fmla="*/ 230736 h 3435409"/>
              <a:gd name="connsiteX2" fmla="*/ 2110811 w 8477428"/>
              <a:gd name="connsiteY2" fmla="*/ 0 h 3435409"/>
              <a:gd name="connsiteX3" fmla="*/ 8468882 w 8477428"/>
              <a:gd name="connsiteY3" fmla="*/ 0 h 3435409"/>
              <a:gd name="connsiteX4" fmla="*/ 8477428 w 8477428"/>
              <a:gd name="connsiteY4" fmla="*/ 3435409 h 3435409"/>
              <a:gd name="connsiteX5" fmla="*/ 119641 w 8477428"/>
              <a:gd name="connsiteY5" fmla="*/ 3426863 h 3435409"/>
              <a:gd name="connsiteX6" fmla="*/ 128187 w 8477428"/>
              <a:gd name="connsiteY6" fmla="*/ 222190 h 34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428" h="3435409">
                <a:moveTo>
                  <a:pt x="0" y="230736"/>
                </a:moveTo>
                <a:lnTo>
                  <a:pt x="2110811" y="230736"/>
                </a:lnTo>
                <a:lnTo>
                  <a:pt x="2110811" y="0"/>
                </a:lnTo>
                <a:lnTo>
                  <a:pt x="8468882" y="0"/>
                </a:lnTo>
                <a:cubicBezTo>
                  <a:pt x="8471731" y="1145136"/>
                  <a:pt x="8474579" y="2290273"/>
                  <a:pt x="8477428" y="3435409"/>
                </a:cubicBezTo>
                <a:lnTo>
                  <a:pt x="119641" y="3426863"/>
                </a:lnTo>
                <a:cubicBezTo>
                  <a:pt x="122490" y="2358639"/>
                  <a:pt x="125338" y="1290414"/>
                  <a:pt x="128187" y="222190"/>
                </a:cubicBezTo>
              </a:path>
            </a:pathLst>
          </a:custGeom>
          <a:no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6" name="Прямоугольник 5"/>
          <p:cNvSpPr/>
          <p:nvPr/>
        </p:nvSpPr>
        <p:spPr bwMode="auto">
          <a:xfrm>
            <a:off x="6118352" y="1834755"/>
            <a:ext cx="720080" cy="322216"/>
          </a:xfrm>
          <a:prstGeom prst="rect">
            <a:avLst/>
          </a:prstGeom>
          <a:noFill/>
          <a:ln w="44450" cap="flat" cmpd="sng" algn="ctr">
            <a:solidFill>
              <a:srgbClr val="CC33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3386" y="2284642"/>
            <a:ext cx="6480000" cy="3023411"/>
          </a:xfrm>
          <a:prstGeom prst="rect">
            <a:avLst/>
          </a:prstGeom>
          <a:effectLst>
            <a:outerShdw blurRad="254000" dist="50800" dir="5400000" algn="ctr" rotWithShape="0">
              <a:srgbClr val="000000">
                <a:alpha val="43137"/>
              </a:srgbClr>
            </a:outerShdw>
          </a:effectLst>
        </p:spPr>
      </p:pic>
      <p:sp>
        <p:nvSpPr>
          <p:cNvPr id="10" name="Прямоугольник 9"/>
          <p:cNvSpPr/>
          <p:nvPr/>
        </p:nvSpPr>
        <p:spPr bwMode="auto">
          <a:xfrm>
            <a:off x="2716884" y="1834755"/>
            <a:ext cx="360040" cy="322216"/>
          </a:xfrm>
          <a:prstGeom prst="rect">
            <a:avLst/>
          </a:prstGeom>
          <a:noFill/>
          <a:ln w="44450" cap="flat" cmpd="sng" algn="ctr">
            <a:solidFill>
              <a:srgbClr val="CC33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pic>
        <p:nvPicPr>
          <p:cNvPr id="21" name="Рисунок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8264" y="3356992"/>
            <a:ext cx="5400000" cy="3273895"/>
          </a:xfrm>
          <a:prstGeom prst="rect">
            <a:avLst/>
          </a:prstGeom>
          <a:ln w="41275">
            <a:solidFill>
              <a:srgbClr val="CC3300"/>
            </a:solidFill>
          </a:ln>
          <a:effectLst>
            <a:outerShdw blurRad="254000" dist="50800" dir="5400000" algn="ctr" rotWithShape="0">
              <a:srgbClr val="000000">
                <a:alpha val="43137"/>
              </a:srgbClr>
            </a:outerShdw>
          </a:effectLst>
        </p:spPr>
      </p:pic>
      <p:grpSp>
        <p:nvGrpSpPr>
          <p:cNvPr id="41" name="Группа 40"/>
          <p:cNvGrpSpPr/>
          <p:nvPr/>
        </p:nvGrpSpPr>
        <p:grpSpPr>
          <a:xfrm>
            <a:off x="2627784" y="2924943"/>
            <a:ext cx="1368152" cy="395719"/>
            <a:chOff x="2195736" y="2852936"/>
            <a:chExt cx="1224136" cy="360040"/>
          </a:xfrm>
        </p:grpSpPr>
        <p:cxnSp>
          <p:nvCxnSpPr>
            <p:cNvPr id="25" name="Прямая соединительная линия 24"/>
            <p:cNvCxnSpPr/>
            <p:nvPr/>
          </p:nvCxnSpPr>
          <p:spPr bwMode="auto">
            <a:xfrm>
              <a:off x="2195736" y="2855473"/>
              <a:ext cx="122413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Прямая со стрелкой 30"/>
            <p:cNvCxnSpPr/>
            <p:nvPr/>
          </p:nvCxnSpPr>
          <p:spPr bwMode="auto">
            <a:xfrm>
              <a:off x="2716884" y="2852936"/>
              <a:ext cx="123795" cy="360040"/>
            </a:xfrm>
            <a:prstGeom prst="straightConnector1">
              <a:avLst/>
            </a:prstGeom>
            <a:solidFill>
              <a:srgbClr val="F9E383">
                <a:alpha val="50000"/>
              </a:srgbClr>
            </a:solidFill>
            <a:ln w="44450" cap="flat" cmpd="sng" algn="ctr">
              <a:solidFill>
                <a:srgbClr val="CC33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6" name="Рисунок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0679" y="4430993"/>
            <a:ext cx="6123809" cy="1742857"/>
          </a:xfrm>
          <a:prstGeom prst="rect">
            <a:avLst/>
          </a:prstGeom>
          <a:effectLst>
            <a:outerShdw blurRad="254000" dist="50800" dir="5400000" algn="ctr" rotWithShape="0">
              <a:srgbClr val="000000">
                <a:alpha val="43137"/>
              </a:srgbClr>
            </a:outerShdw>
          </a:effectLst>
        </p:spPr>
      </p:pic>
      <p:pic>
        <p:nvPicPr>
          <p:cNvPr id="15" name="Рисунок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694" y="2326837"/>
            <a:ext cx="6104762" cy="1923810"/>
          </a:xfrm>
          <a:prstGeom prst="rect">
            <a:avLst/>
          </a:prstGeom>
          <a:effectLst>
            <a:outerShdw blurRad="254000" dist="50800" dir="5400000" algn="ctr" rotWithShape="0">
              <a:srgbClr val="000000">
                <a:alpha val="43137"/>
              </a:srgbClr>
            </a:outerShdw>
          </a:effectLst>
        </p:spPr>
      </p:pic>
      <p:cxnSp>
        <p:nvCxnSpPr>
          <p:cNvPr id="18" name="Прямая со стрелкой 17"/>
          <p:cNvCxnSpPr/>
          <p:nvPr/>
        </p:nvCxnSpPr>
        <p:spPr bwMode="auto">
          <a:xfrm>
            <a:off x="3419872" y="3011605"/>
            <a:ext cx="0" cy="1415319"/>
          </a:xfrm>
          <a:prstGeom prst="straightConnector1">
            <a:avLst/>
          </a:prstGeom>
          <a:solidFill>
            <a:srgbClr val="F9E383">
              <a:alpha val="50000"/>
            </a:srgbClr>
          </a:solidFill>
          <a:ln w="44450" cap="flat" cmpd="sng" algn="ctr">
            <a:solidFill>
              <a:srgbClr val="CC33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1557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16667E-6 -3.7037E-6 L 0.2052 0.00394 " pathEditMode="relative" rAng="0" ptsTypes="AA">
                                      <p:cBhvr>
                                        <p:cTn id="6" dur="1000" fill="hold"/>
                                        <p:tgtEl>
                                          <p:spTgt spid="29"/>
                                        </p:tgtEl>
                                        <p:attrNameLst>
                                          <p:attrName>ppt_x</p:attrName>
                                          <p:attrName>ppt_y</p:attrName>
                                        </p:attrNameLst>
                                      </p:cBhvr>
                                      <p:rCtr x="10260" y="185"/>
                                    </p:animMotion>
                                  </p:childTnLst>
                                </p:cTn>
                              </p:par>
                            </p:childTnLst>
                          </p:cTn>
                        </p:par>
                        <p:par>
                          <p:cTn id="7" fill="hold">
                            <p:stCondLst>
                              <p:cond delay="1000"/>
                            </p:stCondLst>
                            <p:childTnLst>
                              <p:par>
                                <p:cTn id="8" presetID="22" presetClass="entr" presetSubtype="1"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hidden"/>
                                      </p:to>
                                    </p:set>
                                  </p:childTnLst>
                                </p:cTn>
                              </p:par>
                              <p:par>
                                <p:cTn id="18" presetID="22" presetClass="entr" presetSubtype="4"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down)">
                                      <p:cBhvr>
                                        <p:cTn id="20" dur="500"/>
                                        <p:tgtEl>
                                          <p:spTgt spid="41"/>
                                        </p:tgtEl>
                                      </p:cBhvr>
                                    </p:animEffect>
                                  </p:childTnLst>
                                </p:cTn>
                              </p:par>
                              <p:par>
                                <p:cTn id="21" presetID="2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1"/>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1"/>
                                        </p:tgtEl>
                                        <p:attrNameLst>
                                          <p:attrName>style.visibility</p:attrName>
                                        </p:attrNameLst>
                                      </p:cBhvr>
                                      <p:to>
                                        <p:strVal val="hidden"/>
                                      </p:to>
                                    </p:set>
                                  </p:childTnLst>
                                </p:cTn>
                              </p:par>
                              <p:par>
                                <p:cTn id="30" presetID="22" presetClass="entr" presetSubtype="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xit" presetSubtype="4" fill="hold" grpId="1" nodeType="clickEffect">
                                  <p:stCondLst>
                                    <p:cond delay="0"/>
                                  </p:stCondLst>
                                  <p:childTnLst>
                                    <p:animEffect transition="out" filter="wipe(down)">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22" presetClass="exit" presetSubtype="4" fill="hold" nodeType="withEffect">
                                  <p:stCondLst>
                                    <p:cond delay="0"/>
                                  </p:stCondLst>
                                  <p:childTnLst>
                                    <p:animEffect transition="out" filter="wipe(down)">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100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par>
                          <p:cTn id="56" fill="hold">
                            <p:stCondLst>
                              <p:cond delay="1500"/>
                            </p:stCondLst>
                            <p:childTnLst>
                              <p:par>
                                <p:cTn id="57" presetID="22" presetClass="entr" presetSubtype="1"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Рисунок 20"/>
          <p:cNvPicPr>
            <a:picLocks noChangeAspect="1"/>
          </p:cNvPicPr>
          <p:nvPr/>
        </p:nvPicPr>
        <p:blipFill rotWithShape="1">
          <a:blip r:embed="rId3">
            <a:extLst>
              <a:ext uri="{28A0092B-C50C-407E-A947-70E740481C1C}">
                <a14:useLocalDpi xmlns:a14="http://schemas.microsoft.com/office/drawing/2010/main" val="0"/>
              </a:ext>
            </a:extLst>
          </a:blip>
          <a:srcRect b="2158"/>
          <a:stretch/>
        </p:blipFill>
        <p:spPr>
          <a:xfrm>
            <a:off x="252000" y="1216507"/>
            <a:ext cx="8640000" cy="5596870"/>
          </a:xfrm>
          <a:prstGeom prst="rect">
            <a:avLst/>
          </a:prstGeom>
        </p:spPr>
      </p:pic>
      <p:pic>
        <p:nvPicPr>
          <p:cNvPr id="20" name="Рисунок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316" y="1217484"/>
            <a:ext cx="8640000" cy="3411571"/>
          </a:xfrm>
          <a:prstGeom prst="rect">
            <a:avLst/>
          </a:prstGeom>
        </p:spPr>
      </p:pic>
      <p:sp>
        <p:nvSpPr>
          <p:cNvPr id="94" name="Блок-схема: ссылка на другую страницу 93"/>
          <p:cNvSpPr/>
          <p:nvPr/>
        </p:nvSpPr>
        <p:spPr bwMode="auto">
          <a:xfrm rot="16200000">
            <a:off x="7615934" y="-36471"/>
            <a:ext cx="566685" cy="1368000"/>
          </a:xfrm>
          <a:prstGeom prst="flowChartOffpageConnector">
            <a:avLst/>
          </a:prstGeom>
          <a:solidFill>
            <a:srgbClr val="00B0F0">
              <a:alpha val="50000"/>
            </a:srgbClr>
          </a:solidFill>
          <a:ln w="444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p:txBody>
      </p:sp>
      <p:cxnSp>
        <p:nvCxnSpPr>
          <p:cNvPr id="36" name="Прямая соединительная линия 35"/>
          <p:cNvCxnSpPr/>
          <p:nvPr/>
        </p:nvCxnSpPr>
        <p:spPr>
          <a:xfrm flipH="1" flipV="1">
            <a:off x="1763688" y="497520"/>
            <a:ext cx="5328593" cy="25724"/>
          </a:xfrm>
          <a:prstGeom prst="straightConnector1">
            <a:avLst/>
          </a:prstGeom>
          <a:ln w="254000" cmpd="tri"/>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11"/>
          </p:nvPr>
        </p:nvSpPr>
        <p:spPr/>
        <p:txBody>
          <a:bodyPr/>
          <a:lstStyle/>
          <a:p>
            <a:pPr>
              <a:defRPr/>
            </a:pPr>
            <a:fld id="{5007AF4B-D67C-4129-86EF-FE2A65D9E95E}" type="slidenum">
              <a:rPr lang="ru-RU" altLang="ru-RU" smtClean="0"/>
              <a:pPr>
                <a:defRPr/>
              </a:pPr>
              <a:t>18</a:t>
            </a:fld>
            <a:endParaRPr lang="ru-RU" altLang="ru-RU" dirty="0"/>
          </a:p>
        </p:txBody>
      </p:sp>
      <p:sp>
        <p:nvSpPr>
          <p:cNvPr id="68" name="TextBox 67"/>
          <p:cNvSpPr txBox="1"/>
          <p:nvPr/>
        </p:nvSpPr>
        <p:spPr>
          <a:xfrm>
            <a:off x="1835696" y="611919"/>
            <a:ext cx="1343471" cy="461665"/>
          </a:xfrm>
          <a:prstGeom prst="rect">
            <a:avLst/>
          </a:prstGeom>
          <a:noFill/>
        </p:spPr>
        <p:txBody>
          <a:bodyPr wrap="square" rtlCol="0">
            <a:spAutoFit/>
          </a:bodyPr>
          <a:lstStyle/>
          <a:p>
            <a:pPr algn="ctr"/>
            <a:r>
              <a:rPr lang="ru-RU"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Аккредитация поставщиков</a:t>
            </a:r>
            <a:endPar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p:cNvSpPr txBox="1"/>
          <p:nvPr/>
        </p:nvSpPr>
        <p:spPr>
          <a:xfrm>
            <a:off x="3635895" y="611919"/>
            <a:ext cx="1440000" cy="461665"/>
          </a:xfrm>
          <a:prstGeom prst="rect">
            <a:avLst/>
          </a:prstGeom>
          <a:noFill/>
        </p:spPr>
        <p:txBody>
          <a:bodyPr wrap="square" rtlCol="0">
            <a:spAutoFit/>
          </a:bodyPr>
          <a:lstStyle>
            <a:defPPr>
              <a:defRPr lang="ru-RU"/>
            </a:defPPr>
            <a:lvl1pPr algn="r">
              <a:defRPr sz="1200"/>
            </a:lvl1pPr>
          </a:lstStyle>
          <a:p>
            <a:pPr algn="ctr"/>
            <a:r>
              <a:rPr lang="ru-RU"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Подготовка к закупкам</a:t>
            </a:r>
            <a:endParaRPr lang="ru-RU"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3" name="TextBox 72"/>
          <p:cNvSpPr txBox="1"/>
          <p:nvPr/>
        </p:nvSpPr>
        <p:spPr>
          <a:xfrm>
            <a:off x="5750311" y="611919"/>
            <a:ext cx="1252869" cy="461665"/>
          </a:xfrm>
          <a:prstGeom prst="rect">
            <a:avLst/>
          </a:prstGeom>
          <a:noFill/>
        </p:spPr>
        <p:txBody>
          <a:bodyPr wrap="square" rtlCol="0">
            <a:spAutoFit/>
          </a:bodyPr>
          <a:lstStyle/>
          <a:p>
            <a:pPr algn="ctr"/>
            <a:r>
              <a:rPr lang="ru-RU"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Публикация на ЭТП</a:t>
            </a:r>
            <a:endPar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3" name="TextBox 92"/>
          <p:cNvSpPr txBox="1"/>
          <p:nvPr/>
        </p:nvSpPr>
        <p:spPr>
          <a:xfrm>
            <a:off x="7138431" y="364480"/>
            <a:ext cx="1322001" cy="523220"/>
          </a:xfrm>
          <a:prstGeom prst="rect">
            <a:avLst/>
          </a:prstGeom>
          <a:noFill/>
        </p:spPr>
        <p:txBody>
          <a:bodyPr wrap="square" rtlCol="0">
            <a:spAutoFit/>
          </a:bodyPr>
          <a:lstStyle/>
          <a:p>
            <a:pPr algn="ctr"/>
            <a:r>
              <a:rPr lang="ru-RU" sz="1400" b="1" dirty="0" smtClean="0">
                <a:solidFill>
                  <a:schemeClr val="bg1"/>
                </a:solidFill>
              </a:rPr>
              <a:t>Проведение закупок</a:t>
            </a:r>
            <a:endParaRPr lang="ru-RU" sz="1400" b="1" dirty="0">
              <a:solidFill>
                <a:schemeClr val="bg1"/>
              </a:solidFill>
            </a:endParaRPr>
          </a:p>
        </p:txBody>
      </p:sp>
      <p:cxnSp>
        <p:nvCxnSpPr>
          <p:cNvPr id="96" name="Прямая соединительная линия 95"/>
          <p:cNvCxnSpPr/>
          <p:nvPr/>
        </p:nvCxnSpPr>
        <p:spPr bwMode="auto">
          <a:xfrm>
            <a:off x="7801850" y="908720"/>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Прямая соединительная линия 6"/>
          <p:cNvCxnSpPr/>
          <p:nvPr/>
        </p:nvCxnSpPr>
        <p:spPr bwMode="auto">
          <a:xfrm>
            <a:off x="2483768" y="37310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Прямая соединительная линия 22"/>
          <p:cNvCxnSpPr/>
          <p:nvPr/>
        </p:nvCxnSpPr>
        <p:spPr bwMode="auto">
          <a:xfrm>
            <a:off x="4355976" y="38361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Прямая соединительная линия 23"/>
          <p:cNvCxnSpPr/>
          <p:nvPr/>
        </p:nvCxnSpPr>
        <p:spPr bwMode="auto">
          <a:xfrm>
            <a:off x="6372200" y="39412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9" name="Рисунок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6779" y="172106"/>
            <a:ext cx="675775" cy="675775"/>
          </a:xfrm>
          <a:prstGeom prst="rect">
            <a:avLst/>
          </a:prstGeom>
        </p:spPr>
      </p:pic>
      <p:sp>
        <p:nvSpPr>
          <p:cNvPr id="27" name="Прямоугольник 26"/>
          <p:cNvSpPr/>
          <p:nvPr/>
        </p:nvSpPr>
        <p:spPr bwMode="auto">
          <a:xfrm>
            <a:off x="304070" y="332656"/>
            <a:ext cx="1322001" cy="555044"/>
          </a:xfrm>
          <a:prstGeom prst="rect">
            <a:avLst/>
          </a:prstGeom>
          <a:solidFill>
            <a:srgbClr val="00B0F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293560" y="332656"/>
            <a:ext cx="1332000" cy="523220"/>
          </a:xfrm>
          <a:prstGeom prst="rect">
            <a:avLst/>
          </a:prstGeom>
          <a:noFill/>
        </p:spPr>
        <p:txBody>
          <a:bodyPr wrap="square" rtlCol="0">
            <a:spAutoFit/>
          </a:bodyPr>
          <a:lstStyle/>
          <a:p>
            <a:pPr algn="ctr"/>
            <a:r>
              <a:rPr lang="ru-RU" sz="1400" b="1" dirty="0" smtClean="0">
                <a:solidFill>
                  <a:schemeClr val="bg1"/>
                </a:solidFill>
              </a:rPr>
              <a:t>Подготовка закупок</a:t>
            </a:r>
            <a:endParaRPr lang="ru-RU" sz="1400" b="1" dirty="0">
              <a:solidFill>
                <a:schemeClr val="bg1"/>
              </a:solidFill>
            </a:endParaRPr>
          </a:p>
        </p:txBody>
      </p:sp>
      <p:cxnSp>
        <p:nvCxnSpPr>
          <p:cNvPr id="30" name="Прямая соединительная линия 29"/>
          <p:cNvCxnSpPr/>
          <p:nvPr/>
        </p:nvCxnSpPr>
        <p:spPr bwMode="auto">
          <a:xfrm>
            <a:off x="973162" y="913222"/>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Прямоугольник 18"/>
          <p:cNvSpPr/>
          <p:nvPr/>
        </p:nvSpPr>
        <p:spPr bwMode="auto">
          <a:xfrm>
            <a:off x="107504" y="4653136"/>
            <a:ext cx="8903146" cy="2213094"/>
          </a:xfrm>
          <a:prstGeom prst="rect">
            <a:avLst/>
          </a:prstGeom>
          <a:solidFill>
            <a:schemeClr val="bg1"/>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p:txBody>
      </p:sp>
      <p:pic>
        <p:nvPicPr>
          <p:cNvPr id="31" name="Рисунок 3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19340">
            <a:off x="1547457" y="4551505"/>
            <a:ext cx="2873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p:cNvSpPr/>
          <p:nvPr/>
        </p:nvSpPr>
        <p:spPr bwMode="auto">
          <a:xfrm>
            <a:off x="107504" y="4365104"/>
            <a:ext cx="8903146" cy="493725"/>
          </a:xfrm>
          <a:prstGeom prst="rect">
            <a:avLst/>
          </a:prstGeom>
          <a:solidFill>
            <a:schemeClr val="bg1"/>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668410" y="5221292"/>
            <a:ext cx="2953053" cy="1584000"/>
          </a:xfrm>
          <a:prstGeom prst="rect">
            <a:avLst/>
          </a:prstGeom>
          <a:solidFill>
            <a:schemeClr val="accent1">
              <a:lumMod val="20000"/>
              <a:lumOff val="80000"/>
            </a:schemeClr>
          </a:solidFill>
        </p:spPr>
        <p:txBody>
          <a:bodyPr wrap="none" rtlCol="0">
            <a:spAutoFit/>
          </a:bodyPr>
          <a:lstStyle/>
          <a:p>
            <a:r>
              <a:rPr lang="ru-RU" sz="1200" b="1" dirty="0">
                <a:solidFill>
                  <a:schemeClr val="bg2">
                    <a:lumMod val="50000"/>
                  </a:schemeClr>
                </a:solidFill>
              </a:rPr>
              <a:t>Статусы </a:t>
            </a:r>
            <a:r>
              <a:rPr lang="ru-RU" sz="1200" b="1" dirty="0" smtClean="0">
                <a:solidFill>
                  <a:schemeClr val="bg2">
                    <a:lumMod val="50000"/>
                  </a:schemeClr>
                </a:solidFill>
              </a:rPr>
              <a:t>на ЭТП:</a:t>
            </a:r>
            <a:endParaRPr lang="ru-RU" sz="1200" b="1" dirty="0">
              <a:solidFill>
                <a:schemeClr val="bg2">
                  <a:lumMod val="50000"/>
                </a:schemeClr>
              </a:solidFill>
            </a:endParaRPr>
          </a:p>
          <a:p>
            <a:r>
              <a:rPr lang="ru-RU" sz="1100" dirty="0" smtClean="0">
                <a:solidFill>
                  <a:schemeClr val="bg2">
                    <a:lumMod val="50000"/>
                  </a:schemeClr>
                </a:solidFill>
              </a:rPr>
              <a:t>Ожидает </a:t>
            </a:r>
            <a:r>
              <a:rPr lang="ru-RU" sz="1100" dirty="0">
                <a:solidFill>
                  <a:schemeClr val="bg2">
                    <a:lumMod val="50000"/>
                  </a:schemeClr>
                </a:solidFill>
              </a:rPr>
              <a:t>публикации</a:t>
            </a:r>
          </a:p>
          <a:p>
            <a:r>
              <a:rPr lang="ru-RU" sz="1100" dirty="0">
                <a:solidFill>
                  <a:schemeClr val="bg2">
                    <a:lumMod val="50000"/>
                  </a:schemeClr>
                </a:solidFill>
              </a:rPr>
              <a:t>Ожидает начала приема заявок</a:t>
            </a:r>
          </a:p>
          <a:p>
            <a:r>
              <a:rPr lang="ru-RU" sz="1100" dirty="0" smtClean="0">
                <a:solidFill>
                  <a:schemeClr val="bg2">
                    <a:lumMod val="50000"/>
                  </a:schemeClr>
                </a:solidFill>
              </a:rPr>
              <a:t>Ожидает </a:t>
            </a:r>
            <a:r>
              <a:rPr lang="ru-RU" sz="1100" dirty="0">
                <a:solidFill>
                  <a:schemeClr val="bg2">
                    <a:lumMod val="50000"/>
                  </a:schemeClr>
                </a:solidFill>
              </a:rPr>
              <a:t>публикацию изменений</a:t>
            </a:r>
          </a:p>
          <a:p>
            <a:r>
              <a:rPr lang="ru-RU" sz="1100" dirty="0">
                <a:solidFill>
                  <a:schemeClr val="bg2">
                    <a:lumMod val="50000"/>
                  </a:schemeClr>
                </a:solidFill>
              </a:rPr>
              <a:t>Идет прием заявок</a:t>
            </a:r>
          </a:p>
          <a:p>
            <a:r>
              <a:rPr lang="ru-RU" sz="1100" dirty="0" smtClean="0">
                <a:solidFill>
                  <a:schemeClr val="bg2">
                    <a:lumMod val="50000"/>
                  </a:schemeClr>
                </a:solidFill>
              </a:rPr>
              <a:t>Идет </a:t>
            </a:r>
            <a:r>
              <a:rPr lang="ru-RU" sz="1100" dirty="0">
                <a:solidFill>
                  <a:schemeClr val="bg2">
                    <a:lumMod val="50000"/>
                  </a:schemeClr>
                </a:solidFill>
              </a:rPr>
              <a:t>этап рассмотрения заявок</a:t>
            </a:r>
          </a:p>
          <a:p>
            <a:r>
              <a:rPr lang="ru-RU" sz="1100" dirty="0" smtClean="0">
                <a:solidFill>
                  <a:schemeClr val="bg2">
                    <a:lumMod val="50000"/>
                  </a:schemeClr>
                </a:solidFill>
              </a:rPr>
              <a:t>Идет </a:t>
            </a:r>
            <a:r>
              <a:rPr lang="ru-RU" sz="1100" dirty="0">
                <a:solidFill>
                  <a:schemeClr val="bg2">
                    <a:lumMod val="50000"/>
                  </a:schemeClr>
                </a:solidFill>
              </a:rPr>
              <a:t>этап оценки и сопоставления заявок</a:t>
            </a:r>
          </a:p>
          <a:p>
            <a:r>
              <a:rPr lang="ru-RU" sz="1100" dirty="0">
                <a:solidFill>
                  <a:schemeClr val="bg2">
                    <a:lumMod val="50000"/>
                  </a:schemeClr>
                </a:solidFill>
              </a:rPr>
              <a:t>Процедура завершена</a:t>
            </a:r>
          </a:p>
          <a:p>
            <a:r>
              <a:rPr lang="ru-RU" sz="1100" dirty="0">
                <a:solidFill>
                  <a:schemeClr val="bg2">
                    <a:lumMod val="50000"/>
                  </a:schemeClr>
                </a:solidFill>
              </a:rPr>
              <a:t>Процедура отменена</a:t>
            </a:r>
          </a:p>
        </p:txBody>
      </p:sp>
      <p:cxnSp>
        <p:nvCxnSpPr>
          <p:cNvPr id="18" name="Прямая соединительная линия 17"/>
          <p:cNvCxnSpPr/>
          <p:nvPr/>
        </p:nvCxnSpPr>
        <p:spPr bwMode="auto">
          <a:xfrm>
            <a:off x="251520" y="5114462"/>
            <a:ext cx="8640000" cy="0"/>
          </a:xfrm>
          <a:prstGeom prst="line">
            <a:avLst/>
          </a:prstGeom>
          <a:solidFill>
            <a:srgbClr val="F9E383">
              <a:alpha val="50000"/>
            </a:srgbClr>
          </a:solidFill>
          <a:ln w="44450" cap="flat" cmpd="sng" algn="ctr">
            <a:solidFill>
              <a:schemeClr val="bg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a:xfrm>
            <a:off x="6999902" y="5221292"/>
            <a:ext cx="1388522" cy="784830"/>
          </a:xfrm>
          <a:prstGeom prst="rect">
            <a:avLst/>
          </a:prstGeom>
          <a:solidFill>
            <a:schemeClr val="accent1">
              <a:lumMod val="20000"/>
              <a:lumOff val="80000"/>
            </a:schemeClr>
          </a:solidFill>
        </p:spPr>
        <p:txBody>
          <a:bodyPr wrap="none" rtlCol="0">
            <a:spAutoFit/>
          </a:bodyPr>
          <a:lstStyle/>
          <a:p>
            <a:r>
              <a:rPr lang="ru-RU" sz="1200" b="1" dirty="0">
                <a:solidFill>
                  <a:schemeClr val="bg2">
                    <a:lumMod val="50000"/>
                  </a:schemeClr>
                </a:solidFill>
              </a:rPr>
              <a:t>Статусы </a:t>
            </a:r>
            <a:r>
              <a:rPr lang="ru-RU" sz="1200" b="1" dirty="0" smtClean="0">
                <a:solidFill>
                  <a:schemeClr val="bg2">
                    <a:lumMod val="50000"/>
                  </a:schemeClr>
                </a:solidFill>
              </a:rPr>
              <a:t>в ЕИС:</a:t>
            </a:r>
            <a:endParaRPr lang="ru-RU" sz="1200" b="1" dirty="0">
              <a:solidFill>
                <a:schemeClr val="bg2">
                  <a:lumMod val="50000"/>
                </a:schemeClr>
              </a:solidFill>
            </a:endParaRPr>
          </a:p>
          <a:p>
            <a:r>
              <a:rPr lang="ru-RU" sz="1100" dirty="0" smtClean="0">
                <a:solidFill>
                  <a:schemeClr val="bg2">
                    <a:lumMod val="50000"/>
                  </a:schemeClr>
                </a:solidFill>
              </a:rPr>
              <a:t>Не отправлено</a:t>
            </a:r>
          </a:p>
          <a:p>
            <a:r>
              <a:rPr lang="ru-RU" sz="1100" dirty="0" smtClean="0">
                <a:solidFill>
                  <a:schemeClr val="bg2">
                    <a:lumMod val="50000"/>
                  </a:schemeClr>
                </a:solidFill>
              </a:rPr>
              <a:t>Отправлено</a:t>
            </a:r>
          </a:p>
          <a:p>
            <a:r>
              <a:rPr lang="ru-RU" sz="1100" dirty="0" smtClean="0">
                <a:solidFill>
                  <a:schemeClr val="bg2">
                    <a:lumMod val="50000"/>
                  </a:schemeClr>
                </a:solidFill>
              </a:rPr>
              <a:t>Опубликовано</a:t>
            </a:r>
            <a:endParaRPr lang="ru-RU" sz="1100" dirty="0">
              <a:solidFill>
                <a:schemeClr val="bg2">
                  <a:lumMod val="50000"/>
                </a:schemeClr>
              </a:solidFill>
            </a:endParaRPr>
          </a:p>
        </p:txBody>
      </p:sp>
      <p:sp>
        <p:nvSpPr>
          <p:cNvPr id="40" name="TextBox 39"/>
          <p:cNvSpPr txBox="1"/>
          <p:nvPr/>
        </p:nvSpPr>
        <p:spPr>
          <a:xfrm>
            <a:off x="632580" y="5221292"/>
            <a:ext cx="2662908" cy="1584000"/>
          </a:xfrm>
          <a:prstGeom prst="rect">
            <a:avLst/>
          </a:prstGeom>
          <a:solidFill>
            <a:schemeClr val="accent1">
              <a:lumMod val="20000"/>
              <a:lumOff val="80000"/>
            </a:schemeClr>
          </a:solidFill>
        </p:spPr>
        <p:txBody>
          <a:bodyPr wrap="none" rtlCol="0">
            <a:spAutoFit/>
          </a:bodyPr>
          <a:lstStyle/>
          <a:p>
            <a:r>
              <a:rPr lang="ru-RU" sz="1200" b="1" dirty="0" smtClean="0">
                <a:solidFill>
                  <a:schemeClr val="bg2">
                    <a:lumMod val="50000"/>
                  </a:schemeClr>
                </a:solidFill>
              </a:rPr>
              <a:t>Статус публикации:</a:t>
            </a:r>
            <a:endParaRPr lang="ru-RU" sz="1200" b="1" dirty="0">
              <a:solidFill>
                <a:schemeClr val="bg2">
                  <a:lumMod val="50000"/>
                </a:schemeClr>
              </a:solidFill>
            </a:endParaRPr>
          </a:p>
          <a:p>
            <a:r>
              <a:rPr lang="ru-RU" sz="1100" dirty="0" smtClean="0">
                <a:solidFill>
                  <a:schemeClr val="bg2">
                    <a:lumMod val="50000"/>
                  </a:schemeClr>
                </a:solidFill>
              </a:rPr>
              <a:t>Не </a:t>
            </a:r>
            <a:r>
              <a:rPr lang="ru-RU" sz="1100" dirty="0">
                <a:solidFill>
                  <a:schemeClr val="bg2">
                    <a:lumMod val="50000"/>
                  </a:schemeClr>
                </a:solidFill>
              </a:rPr>
              <a:t>зарегистрирована</a:t>
            </a:r>
          </a:p>
          <a:p>
            <a:r>
              <a:rPr lang="ru-RU" sz="1100" dirty="0">
                <a:solidFill>
                  <a:schemeClr val="bg2">
                    <a:lumMod val="50000"/>
                  </a:schemeClr>
                </a:solidFill>
              </a:rPr>
              <a:t>Зарегистрирован черновик</a:t>
            </a:r>
          </a:p>
          <a:p>
            <a:r>
              <a:rPr lang="ru-RU" sz="1100" dirty="0">
                <a:solidFill>
                  <a:schemeClr val="bg2">
                    <a:lumMod val="50000"/>
                  </a:schemeClr>
                </a:solidFill>
              </a:rPr>
              <a:t>Опубликована идет сбор заявок</a:t>
            </a:r>
          </a:p>
          <a:p>
            <a:r>
              <a:rPr lang="ru-RU" sz="1100" dirty="0">
                <a:solidFill>
                  <a:schemeClr val="bg2">
                    <a:lumMod val="50000"/>
                  </a:schemeClr>
                </a:solidFill>
              </a:rPr>
              <a:t>Получены предложения поставщиков</a:t>
            </a:r>
          </a:p>
          <a:p>
            <a:r>
              <a:rPr lang="ru-RU" sz="1100" dirty="0">
                <a:solidFill>
                  <a:schemeClr val="bg2">
                    <a:lumMod val="50000"/>
                  </a:schemeClr>
                </a:solidFill>
              </a:rPr>
              <a:t>Закрыта успешно</a:t>
            </a:r>
          </a:p>
          <a:p>
            <a:r>
              <a:rPr lang="ru-RU" sz="1100" dirty="0">
                <a:solidFill>
                  <a:schemeClr val="bg2">
                    <a:lumMod val="50000"/>
                  </a:schemeClr>
                </a:solidFill>
              </a:rPr>
              <a:t>Приостановлена</a:t>
            </a:r>
          </a:p>
          <a:p>
            <a:r>
              <a:rPr lang="ru-RU" sz="1100" dirty="0">
                <a:solidFill>
                  <a:schemeClr val="bg2">
                    <a:lumMod val="50000"/>
                  </a:schemeClr>
                </a:solidFill>
              </a:rPr>
              <a:t>Закрыта отказ</a:t>
            </a:r>
          </a:p>
          <a:p>
            <a:r>
              <a:rPr lang="ru-RU" sz="1100" dirty="0">
                <a:solidFill>
                  <a:schemeClr val="bg2">
                    <a:lumMod val="50000"/>
                  </a:schemeClr>
                </a:solidFill>
              </a:rPr>
              <a:t>Закупка отменена</a:t>
            </a:r>
          </a:p>
        </p:txBody>
      </p:sp>
      <p:sp>
        <p:nvSpPr>
          <p:cNvPr id="17" name="Прямоугольник 16"/>
          <p:cNvSpPr/>
          <p:nvPr/>
        </p:nvSpPr>
        <p:spPr bwMode="auto">
          <a:xfrm>
            <a:off x="1475656" y="4149080"/>
            <a:ext cx="1523800" cy="216024"/>
          </a:xfrm>
          <a:prstGeom prst="rect">
            <a:avLst/>
          </a:prstGeom>
          <a:solidFill>
            <a:schemeClr val="bg1"/>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37" name="Прямоугольник 36"/>
          <p:cNvSpPr/>
          <p:nvPr/>
        </p:nvSpPr>
        <p:spPr bwMode="auto">
          <a:xfrm>
            <a:off x="4649824" y="4149080"/>
            <a:ext cx="1146312" cy="216024"/>
          </a:xfrm>
          <a:prstGeom prst="rect">
            <a:avLst/>
          </a:prstGeom>
          <a:solidFill>
            <a:schemeClr val="bg1"/>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38" name="Прямоугольник 37"/>
          <p:cNvSpPr/>
          <p:nvPr/>
        </p:nvSpPr>
        <p:spPr bwMode="auto">
          <a:xfrm>
            <a:off x="7164288" y="4149080"/>
            <a:ext cx="864096" cy="216024"/>
          </a:xfrm>
          <a:prstGeom prst="rect">
            <a:avLst/>
          </a:prstGeom>
          <a:solidFill>
            <a:schemeClr val="bg1"/>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pic>
        <p:nvPicPr>
          <p:cNvPr id="32" name="Рисунок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8752" y="4324257"/>
            <a:ext cx="7314286" cy="752381"/>
          </a:xfrm>
          <a:prstGeom prst="rect">
            <a:avLst/>
          </a:prstGeom>
        </p:spPr>
      </p:pic>
    </p:spTree>
    <p:extLst>
      <p:ext uri="{BB962C8B-B14F-4D97-AF65-F5344CB8AC3E}">
        <p14:creationId xmlns:p14="http://schemas.microsoft.com/office/powerpoint/2010/main" val="163265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5E-6 4.44444E-6 L 0.22935 0.00231 " pathEditMode="relative" rAng="0" ptsTypes="AA">
                                      <p:cBhvr>
                                        <p:cTn id="6" dur="1000" fill="hold"/>
                                        <p:tgtEl>
                                          <p:spTgt spid="29"/>
                                        </p:tgtEl>
                                        <p:attrNameLst>
                                          <p:attrName>ppt_x</p:attrName>
                                          <p:attrName>ppt_y</p:attrName>
                                        </p:attrNameLst>
                                      </p:cBhvr>
                                      <p:rCtr x="11458" y="116"/>
                                    </p:animMotion>
                                  </p:childTnLst>
                                </p:cTn>
                              </p:par>
                              <p:par>
                                <p:cTn id="7" presetID="22" presetClass="entr" presetSubtype="4"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wipe(down)">
                                      <p:cBhvr>
                                        <p:cTn id="9" dur="500"/>
                                        <p:tgtEl>
                                          <p:spTgt spid="21"/>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up)">
                                      <p:cBhvr>
                                        <p:cTn id="18" dur="500"/>
                                        <p:tgtEl>
                                          <p:spTgt spid="31"/>
                                        </p:tgtEl>
                                      </p:cBhvr>
                                    </p:animEffect>
                                  </p:childTnLst>
                                </p:cTn>
                              </p:par>
                              <p:par>
                                <p:cTn id="19" presetID="10" presetClass="exit" presetSubtype="0" fill="hold" grpId="3" nodeType="with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2"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xit"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31"/>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par>
                                <p:cTn id="38" presetID="22" presetClass="entr" presetSubtype="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par>
                                <p:cTn id="41" presetID="22" presetClass="entr" presetSubtype="1"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up)">
                                      <p:cBhvr>
                                        <p:cTn id="46" dur="500"/>
                                        <p:tgtEl>
                                          <p:spTgt spid="3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up)">
                                      <p:cBhvr>
                                        <p:cTn id="49" dur="500"/>
                                        <p:tgtEl>
                                          <p:spTgt spid="40"/>
                                        </p:tgtEl>
                                      </p:cBhvr>
                                    </p:animEffect>
                                  </p:childTnLst>
                                </p:cTn>
                              </p:par>
                              <p:par>
                                <p:cTn id="50" presetID="22" presetClass="entr" presetSubtype="1"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up)">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2" animBg="1"/>
      <p:bldP spid="19" grpId="3" animBg="1"/>
      <p:bldP spid="13" grpId="0" animBg="1"/>
      <p:bldP spid="15" grpId="0" animBg="1"/>
      <p:bldP spid="39" grpId="0" animBg="1"/>
      <p:bldP spid="40" grpId="0" animBg="1"/>
      <p:bldP spid="17"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2275" y="152400"/>
            <a:ext cx="6968310" cy="1081088"/>
          </a:xfrm>
        </p:spPr>
        <p:txBody>
          <a:bodyPr/>
          <a:lstStyle/>
          <a:p>
            <a:r>
              <a:rPr lang="ru-RU" dirty="0" smtClean="0"/>
              <a:t>Карта процесса. Проведение закупочной процедуры</a:t>
            </a:r>
            <a:endParaRPr lang="ru-RU" dirty="0"/>
          </a:p>
        </p:txBody>
      </p:sp>
      <p:sp>
        <p:nvSpPr>
          <p:cNvPr id="6" name="TextBox 5"/>
          <p:cNvSpPr txBox="1"/>
          <p:nvPr/>
        </p:nvSpPr>
        <p:spPr>
          <a:xfrm>
            <a:off x="0" y="1322184"/>
            <a:ext cx="1907704"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Бюджетирование закупок</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1835848" y="1322184"/>
            <a:ext cx="1368000" cy="738664"/>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План потребности</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cxnSp>
        <p:nvCxnSpPr>
          <p:cNvPr id="15" name="Прямая соединительная линия 14"/>
          <p:cNvCxnSpPr/>
          <p:nvPr/>
        </p:nvCxnSpPr>
        <p:spPr>
          <a:xfrm>
            <a:off x="87488" y="2057698"/>
            <a:ext cx="8989486" cy="0"/>
          </a:xfrm>
          <a:prstGeom prst="line">
            <a:avLst/>
          </a:prstGeom>
          <a:ln w="381000" cmpd="tri"/>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75856" y="1322184"/>
            <a:ext cx="1141981"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План закупок</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427984" y="1322184"/>
            <a:ext cx="1620000"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Подготовка к закупкам</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024200" y="1322184"/>
            <a:ext cx="1620000"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Проведение закупок</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7429738" y="1322184"/>
            <a:ext cx="1620000"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Исполнение потребности</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10" name="Стрелка вправо 9"/>
          <p:cNvSpPr/>
          <p:nvPr/>
        </p:nvSpPr>
        <p:spPr bwMode="auto">
          <a:xfrm>
            <a:off x="982110"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65" name="Стрелка вправо 64"/>
          <p:cNvSpPr/>
          <p:nvPr/>
        </p:nvSpPr>
        <p:spPr bwMode="auto">
          <a:xfrm>
            <a:off x="2483768"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2" name="Стрелка вправо 81"/>
          <p:cNvSpPr/>
          <p:nvPr/>
        </p:nvSpPr>
        <p:spPr bwMode="auto">
          <a:xfrm>
            <a:off x="3963332"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3" name="Стрелка вправо 82"/>
          <p:cNvSpPr/>
          <p:nvPr/>
        </p:nvSpPr>
        <p:spPr bwMode="auto">
          <a:xfrm>
            <a:off x="5414421"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4" name="Стрелка вправо 83"/>
          <p:cNvSpPr/>
          <p:nvPr/>
        </p:nvSpPr>
        <p:spPr bwMode="auto">
          <a:xfrm>
            <a:off x="6957085"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6" name="Стрелка вправо 85"/>
          <p:cNvSpPr/>
          <p:nvPr/>
        </p:nvSpPr>
        <p:spPr bwMode="auto">
          <a:xfrm>
            <a:off x="8556524"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0361" y="1730776"/>
            <a:ext cx="675775" cy="675775"/>
          </a:xfrm>
          <a:prstGeom prst="rect">
            <a:avLst/>
          </a:prstGeom>
        </p:spPr>
      </p:pic>
      <p:cxnSp>
        <p:nvCxnSpPr>
          <p:cNvPr id="88" name="Прямая соединительная линия 87"/>
          <p:cNvCxnSpPr/>
          <p:nvPr/>
        </p:nvCxnSpPr>
        <p:spPr>
          <a:xfrm flipV="1">
            <a:off x="4072621" y="2246068"/>
            <a:ext cx="0" cy="2016000"/>
          </a:xfrm>
          <a:prstGeom prst="line">
            <a:avLst/>
          </a:prstGeom>
          <a:ln w="254000" cmpd="tri"/>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flipH="1" flipV="1">
            <a:off x="2570360" y="2245300"/>
            <a:ext cx="0" cy="201600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089759" y="2460281"/>
            <a:ext cx="1322001" cy="461665"/>
          </a:xfrm>
          <a:prstGeom prst="rect">
            <a:avLst/>
          </a:prstGeom>
          <a:noFill/>
        </p:spPr>
        <p:txBody>
          <a:bodyPr wrap="square" rtlCol="0">
            <a:spAutoFit/>
          </a:bodyPr>
          <a:lstStyle/>
          <a:p>
            <a:pPr algn="r"/>
            <a:r>
              <a:rPr lang="ru-RU" sz="1200" dirty="0" smtClean="0"/>
              <a:t>Сбор потребности</a:t>
            </a:r>
            <a:endParaRPr lang="ru-RU" sz="1200" dirty="0"/>
          </a:p>
        </p:txBody>
      </p:sp>
      <p:sp>
        <p:nvSpPr>
          <p:cNvPr id="97" name="TextBox 96"/>
          <p:cNvSpPr txBox="1"/>
          <p:nvPr/>
        </p:nvSpPr>
        <p:spPr>
          <a:xfrm>
            <a:off x="1089759" y="3190770"/>
            <a:ext cx="1322001" cy="461665"/>
          </a:xfrm>
          <a:prstGeom prst="rect">
            <a:avLst/>
          </a:prstGeom>
          <a:noFill/>
        </p:spPr>
        <p:txBody>
          <a:bodyPr wrap="square" rtlCol="0">
            <a:spAutoFit/>
          </a:bodyPr>
          <a:lstStyle>
            <a:defPPr>
              <a:defRPr lang="ru-RU"/>
            </a:defPPr>
            <a:lvl1pPr algn="r">
              <a:defRPr sz="1200"/>
            </a:lvl1pPr>
          </a:lstStyle>
          <a:p>
            <a:r>
              <a:rPr lang="ru-RU" dirty="0"/>
              <a:t>Консолидация потребности</a:t>
            </a:r>
          </a:p>
        </p:txBody>
      </p:sp>
      <p:sp>
        <p:nvSpPr>
          <p:cNvPr id="98" name="TextBox 97"/>
          <p:cNvSpPr txBox="1"/>
          <p:nvPr/>
        </p:nvSpPr>
        <p:spPr>
          <a:xfrm>
            <a:off x="1089759" y="3738052"/>
            <a:ext cx="1322001" cy="646331"/>
          </a:xfrm>
          <a:prstGeom prst="rect">
            <a:avLst/>
          </a:prstGeom>
          <a:noFill/>
        </p:spPr>
        <p:txBody>
          <a:bodyPr wrap="square" rtlCol="0">
            <a:spAutoFit/>
          </a:bodyPr>
          <a:lstStyle/>
          <a:p>
            <a:pPr algn="r"/>
            <a:r>
              <a:rPr lang="ru-RU" sz="1200" dirty="0"/>
              <a:t>Источники покрытия потребности</a:t>
            </a:r>
          </a:p>
        </p:txBody>
      </p:sp>
      <p:sp>
        <p:nvSpPr>
          <p:cNvPr id="99" name="TextBox 98"/>
          <p:cNvSpPr txBox="1"/>
          <p:nvPr/>
        </p:nvSpPr>
        <p:spPr>
          <a:xfrm>
            <a:off x="2890441" y="2471527"/>
            <a:ext cx="1008903" cy="461665"/>
          </a:xfrm>
          <a:prstGeom prst="rect">
            <a:avLst/>
          </a:prstGeom>
          <a:noFill/>
        </p:spPr>
        <p:txBody>
          <a:bodyPr wrap="square" rtlCol="0">
            <a:spAutoFit/>
          </a:bodyPr>
          <a:lstStyle/>
          <a:p>
            <a:pPr algn="r"/>
            <a:r>
              <a:rPr lang="ru-RU" sz="1200" dirty="0" smtClean="0"/>
              <a:t>Строки плана</a:t>
            </a:r>
            <a:endParaRPr lang="ru-RU" sz="1200" dirty="0"/>
          </a:p>
        </p:txBody>
      </p:sp>
      <p:sp>
        <p:nvSpPr>
          <p:cNvPr id="100" name="TextBox 99"/>
          <p:cNvSpPr txBox="1"/>
          <p:nvPr/>
        </p:nvSpPr>
        <p:spPr>
          <a:xfrm>
            <a:off x="2873537" y="3192479"/>
            <a:ext cx="1044000" cy="461665"/>
          </a:xfrm>
          <a:prstGeom prst="rect">
            <a:avLst/>
          </a:prstGeom>
          <a:noFill/>
        </p:spPr>
        <p:txBody>
          <a:bodyPr wrap="square" rtlCol="0">
            <a:spAutoFit/>
          </a:bodyPr>
          <a:lstStyle/>
          <a:p>
            <a:pPr algn="r"/>
            <a:r>
              <a:rPr lang="ru-RU" sz="1200" dirty="0" smtClean="0"/>
              <a:t>Корректировка плана</a:t>
            </a:r>
            <a:endParaRPr lang="ru-RU" sz="1200" dirty="0"/>
          </a:p>
        </p:txBody>
      </p:sp>
      <p:cxnSp>
        <p:nvCxnSpPr>
          <p:cNvPr id="101" name="Прямая соединительная линия 100"/>
          <p:cNvCxnSpPr/>
          <p:nvPr/>
        </p:nvCxnSpPr>
        <p:spPr>
          <a:xfrm flipV="1">
            <a:off x="5522663" y="2245300"/>
            <a:ext cx="0" cy="273600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230668" y="2451572"/>
            <a:ext cx="1188000" cy="461665"/>
          </a:xfrm>
          <a:prstGeom prst="rect">
            <a:avLst/>
          </a:prstGeom>
          <a:noFill/>
        </p:spPr>
        <p:txBody>
          <a:bodyPr wrap="square" rtlCol="0">
            <a:spAutoFit/>
          </a:bodyPr>
          <a:lstStyle/>
          <a:p>
            <a:pPr algn="r"/>
            <a:r>
              <a:rPr lang="ru-RU" sz="1200" dirty="0" smtClean="0"/>
              <a:t>Аккредитация поставщиков</a:t>
            </a:r>
            <a:endParaRPr lang="ru-RU" sz="1200" dirty="0"/>
          </a:p>
        </p:txBody>
      </p:sp>
      <p:sp>
        <p:nvSpPr>
          <p:cNvPr id="103" name="TextBox 102"/>
          <p:cNvSpPr txBox="1"/>
          <p:nvPr/>
        </p:nvSpPr>
        <p:spPr>
          <a:xfrm>
            <a:off x="4221436" y="3155154"/>
            <a:ext cx="1188000" cy="461665"/>
          </a:xfrm>
          <a:prstGeom prst="rect">
            <a:avLst/>
          </a:prstGeom>
          <a:noFill/>
        </p:spPr>
        <p:txBody>
          <a:bodyPr wrap="square" rtlCol="0">
            <a:spAutoFit/>
          </a:bodyPr>
          <a:lstStyle/>
          <a:p>
            <a:pPr algn="r"/>
            <a:r>
              <a:rPr lang="ru-RU" sz="1200" dirty="0" smtClean="0"/>
              <a:t>Подготовка к закупкам</a:t>
            </a:r>
            <a:endParaRPr lang="ru-RU" sz="1200" dirty="0"/>
          </a:p>
        </p:txBody>
      </p:sp>
      <p:sp>
        <p:nvSpPr>
          <p:cNvPr id="104" name="TextBox 103"/>
          <p:cNvSpPr txBox="1"/>
          <p:nvPr/>
        </p:nvSpPr>
        <p:spPr>
          <a:xfrm>
            <a:off x="4221436" y="3836457"/>
            <a:ext cx="1188000" cy="461665"/>
          </a:xfrm>
          <a:prstGeom prst="rect">
            <a:avLst/>
          </a:prstGeom>
          <a:noFill/>
        </p:spPr>
        <p:txBody>
          <a:bodyPr wrap="square" rtlCol="0">
            <a:spAutoFit/>
          </a:bodyPr>
          <a:lstStyle/>
          <a:p>
            <a:pPr algn="r"/>
            <a:r>
              <a:rPr lang="ru-RU" sz="1200" dirty="0" smtClean="0"/>
              <a:t>Публикация на ЭТП</a:t>
            </a:r>
            <a:endParaRPr lang="ru-RU" sz="1200" dirty="0"/>
          </a:p>
        </p:txBody>
      </p:sp>
      <p:cxnSp>
        <p:nvCxnSpPr>
          <p:cNvPr id="105" name="Прямая соединительная линия 104"/>
          <p:cNvCxnSpPr/>
          <p:nvPr/>
        </p:nvCxnSpPr>
        <p:spPr>
          <a:xfrm flipH="1" flipV="1">
            <a:off x="7054512" y="2245300"/>
            <a:ext cx="0" cy="273600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5752322" y="2451572"/>
            <a:ext cx="1188000" cy="461665"/>
          </a:xfrm>
          <a:prstGeom prst="rect">
            <a:avLst/>
          </a:prstGeom>
          <a:noFill/>
        </p:spPr>
        <p:txBody>
          <a:bodyPr wrap="square" rtlCol="0">
            <a:spAutoFit/>
          </a:bodyPr>
          <a:lstStyle/>
          <a:p>
            <a:pPr algn="r"/>
            <a:r>
              <a:rPr lang="ru-RU" sz="1200" dirty="0" smtClean="0"/>
              <a:t>Квалификационный отбор</a:t>
            </a:r>
            <a:endParaRPr lang="ru-RU" sz="1200" dirty="0"/>
          </a:p>
        </p:txBody>
      </p:sp>
      <p:sp>
        <p:nvSpPr>
          <p:cNvPr id="107" name="TextBox 106"/>
          <p:cNvSpPr txBox="1"/>
          <p:nvPr/>
        </p:nvSpPr>
        <p:spPr>
          <a:xfrm>
            <a:off x="5743090" y="3142881"/>
            <a:ext cx="1188000" cy="461665"/>
          </a:xfrm>
          <a:prstGeom prst="rect">
            <a:avLst/>
          </a:prstGeom>
          <a:noFill/>
        </p:spPr>
        <p:txBody>
          <a:bodyPr wrap="square" rtlCol="0">
            <a:spAutoFit/>
          </a:bodyPr>
          <a:lstStyle/>
          <a:p>
            <a:pPr algn="r"/>
            <a:r>
              <a:rPr lang="ru-RU" sz="1200" dirty="0" smtClean="0"/>
              <a:t>Проведение торгов</a:t>
            </a:r>
            <a:endParaRPr lang="ru-RU" sz="1200" dirty="0"/>
          </a:p>
        </p:txBody>
      </p:sp>
      <p:sp>
        <p:nvSpPr>
          <p:cNvPr id="108" name="TextBox 107"/>
          <p:cNvSpPr txBox="1"/>
          <p:nvPr/>
        </p:nvSpPr>
        <p:spPr>
          <a:xfrm>
            <a:off x="5743090" y="3836457"/>
            <a:ext cx="1188000" cy="461665"/>
          </a:xfrm>
          <a:prstGeom prst="rect">
            <a:avLst/>
          </a:prstGeom>
          <a:noFill/>
        </p:spPr>
        <p:txBody>
          <a:bodyPr wrap="square" rtlCol="0">
            <a:spAutoFit/>
          </a:bodyPr>
          <a:lstStyle/>
          <a:p>
            <a:pPr algn="r"/>
            <a:r>
              <a:rPr lang="ru-RU" sz="1200" dirty="0" smtClean="0"/>
              <a:t>Заключение договора</a:t>
            </a:r>
            <a:endParaRPr lang="ru-RU" sz="1200" dirty="0"/>
          </a:p>
        </p:txBody>
      </p:sp>
      <p:sp>
        <p:nvSpPr>
          <p:cNvPr id="114" name="TextBox 113"/>
          <p:cNvSpPr txBox="1"/>
          <p:nvPr/>
        </p:nvSpPr>
        <p:spPr>
          <a:xfrm>
            <a:off x="5644178" y="4581128"/>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cxnSp>
        <p:nvCxnSpPr>
          <p:cNvPr id="115" name="Прямая соединительная линия 114"/>
          <p:cNvCxnSpPr/>
          <p:nvPr/>
        </p:nvCxnSpPr>
        <p:spPr bwMode="auto">
          <a:xfrm>
            <a:off x="2448725"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Прямая соединительная линия 115"/>
          <p:cNvCxnSpPr/>
          <p:nvPr/>
        </p:nvCxnSpPr>
        <p:spPr bwMode="auto">
          <a:xfrm>
            <a:off x="2448725"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Прямая соединительная линия 116"/>
          <p:cNvCxnSpPr/>
          <p:nvPr/>
        </p:nvCxnSpPr>
        <p:spPr bwMode="auto">
          <a:xfrm>
            <a:off x="2448725"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Прямая соединительная линия 117"/>
          <p:cNvCxnSpPr/>
          <p:nvPr/>
        </p:nvCxnSpPr>
        <p:spPr bwMode="auto">
          <a:xfrm>
            <a:off x="3956492"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Прямая соединительная линия 118"/>
          <p:cNvCxnSpPr/>
          <p:nvPr/>
        </p:nvCxnSpPr>
        <p:spPr bwMode="auto">
          <a:xfrm>
            <a:off x="5398900"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Прямая соединительная линия 119"/>
          <p:cNvCxnSpPr/>
          <p:nvPr/>
        </p:nvCxnSpPr>
        <p:spPr bwMode="auto">
          <a:xfrm>
            <a:off x="5398900"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Прямая соединительная линия 120"/>
          <p:cNvCxnSpPr/>
          <p:nvPr/>
        </p:nvCxnSpPr>
        <p:spPr bwMode="auto">
          <a:xfrm>
            <a:off x="5398900"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Прямая соединительная линия 121"/>
          <p:cNvCxnSpPr/>
          <p:nvPr/>
        </p:nvCxnSpPr>
        <p:spPr bwMode="auto">
          <a:xfrm>
            <a:off x="6942042"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Прямая соединительная линия 122"/>
          <p:cNvCxnSpPr/>
          <p:nvPr/>
        </p:nvCxnSpPr>
        <p:spPr bwMode="auto">
          <a:xfrm>
            <a:off x="6930547"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Прямая соединительная линия 123"/>
          <p:cNvCxnSpPr/>
          <p:nvPr/>
        </p:nvCxnSpPr>
        <p:spPr bwMode="auto">
          <a:xfrm>
            <a:off x="6930547"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Прямая соединительная линия 124"/>
          <p:cNvCxnSpPr/>
          <p:nvPr/>
        </p:nvCxnSpPr>
        <p:spPr bwMode="auto">
          <a:xfrm>
            <a:off x="6930547" y="4804694"/>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Прямая соединительная линия 129"/>
          <p:cNvCxnSpPr/>
          <p:nvPr/>
        </p:nvCxnSpPr>
        <p:spPr bwMode="auto">
          <a:xfrm>
            <a:off x="3953756"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Прямая соединительная линия 130"/>
          <p:cNvCxnSpPr/>
          <p:nvPr/>
        </p:nvCxnSpPr>
        <p:spPr bwMode="auto">
          <a:xfrm>
            <a:off x="3953670"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TextBox 131"/>
          <p:cNvSpPr txBox="1"/>
          <p:nvPr/>
        </p:nvSpPr>
        <p:spPr>
          <a:xfrm>
            <a:off x="2715787" y="3831431"/>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sp>
        <p:nvSpPr>
          <p:cNvPr id="133" name="TextBox 132"/>
          <p:cNvSpPr txBox="1"/>
          <p:nvPr/>
        </p:nvSpPr>
        <p:spPr>
          <a:xfrm>
            <a:off x="4076229" y="4581128"/>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cxnSp>
        <p:nvCxnSpPr>
          <p:cNvPr id="134" name="Прямая соединительная линия 133"/>
          <p:cNvCxnSpPr/>
          <p:nvPr/>
        </p:nvCxnSpPr>
        <p:spPr bwMode="auto">
          <a:xfrm>
            <a:off x="5394128" y="4804694"/>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Прямая соединительная линия 136"/>
          <p:cNvCxnSpPr/>
          <p:nvPr/>
        </p:nvCxnSpPr>
        <p:spPr>
          <a:xfrm flipH="1" flipV="1">
            <a:off x="1089759" y="2240697"/>
            <a:ext cx="0" cy="1296000"/>
          </a:xfrm>
          <a:prstGeom prst="line">
            <a:avLst/>
          </a:prstGeom>
          <a:ln w="254000" cmpd="tri"/>
        </p:spPr>
        <p:style>
          <a:lnRef idx="1">
            <a:schemeClr val="accent1"/>
          </a:lnRef>
          <a:fillRef idx="0">
            <a:schemeClr val="accent1"/>
          </a:fillRef>
          <a:effectRef idx="0">
            <a:schemeClr val="accent1"/>
          </a:effectRef>
          <a:fontRef idx="minor">
            <a:schemeClr val="tx1"/>
          </a:fontRef>
        </p:style>
      </p:cxnSp>
      <p:cxnSp>
        <p:nvCxnSpPr>
          <p:cNvPr id="138" name="Прямая соединительная линия 137"/>
          <p:cNvCxnSpPr/>
          <p:nvPr/>
        </p:nvCxnSpPr>
        <p:spPr bwMode="auto">
          <a:xfrm>
            <a:off x="961118"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Прямая соединительная линия 138"/>
          <p:cNvCxnSpPr/>
          <p:nvPr/>
        </p:nvCxnSpPr>
        <p:spPr bwMode="auto">
          <a:xfrm>
            <a:off x="970485"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TextBox 139"/>
          <p:cNvSpPr txBox="1"/>
          <p:nvPr/>
        </p:nvSpPr>
        <p:spPr>
          <a:xfrm>
            <a:off x="87488" y="2325302"/>
            <a:ext cx="896221" cy="646331"/>
          </a:xfrm>
          <a:prstGeom prst="rect">
            <a:avLst/>
          </a:prstGeom>
          <a:noFill/>
        </p:spPr>
        <p:txBody>
          <a:bodyPr wrap="square" rtlCol="0">
            <a:spAutoFit/>
          </a:bodyPr>
          <a:lstStyle/>
          <a:p>
            <a:pPr algn="r"/>
            <a:r>
              <a:rPr lang="ru-RU" sz="1200" dirty="0" smtClean="0"/>
              <a:t>Варианты бюджетирования</a:t>
            </a:r>
            <a:endParaRPr lang="ru-RU" sz="1200" dirty="0"/>
          </a:p>
        </p:txBody>
      </p:sp>
      <p:sp>
        <p:nvSpPr>
          <p:cNvPr id="141" name="TextBox 140"/>
          <p:cNvSpPr txBox="1"/>
          <p:nvPr/>
        </p:nvSpPr>
        <p:spPr>
          <a:xfrm>
            <a:off x="-36512" y="3140968"/>
            <a:ext cx="1008000" cy="468000"/>
          </a:xfrm>
          <a:prstGeom prst="rect">
            <a:avLst/>
          </a:prstGeom>
          <a:noFill/>
        </p:spPr>
        <p:txBody>
          <a:bodyPr wrap="square" rtlCol="0">
            <a:spAutoFit/>
          </a:bodyPr>
          <a:lstStyle/>
          <a:p>
            <a:pPr algn="r"/>
            <a:r>
              <a:rPr lang="ru-RU" sz="1200" dirty="0" smtClean="0"/>
              <a:t>Подготовка бюджетов</a:t>
            </a:r>
            <a:endParaRPr lang="ru-RU" sz="1200" dirty="0"/>
          </a:p>
        </p:txBody>
      </p:sp>
      <p:sp>
        <p:nvSpPr>
          <p:cNvPr id="142" name="Прямоугольник 141"/>
          <p:cNvSpPr/>
          <p:nvPr/>
        </p:nvSpPr>
        <p:spPr bwMode="auto">
          <a:xfrm>
            <a:off x="219990" y="5949280"/>
            <a:ext cx="1152128" cy="576064"/>
          </a:xfrm>
          <a:prstGeom prst="rect">
            <a:avLst/>
          </a:prstGeom>
          <a:solidFill>
            <a:srgbClr val="92D05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Бюджет подготовлен</a:t>
            </a:r>
          </a:p>
        </p:txBody>
      </p:sp>
      <p:cxnSp>
        <p:nvCxnSpPr>
          <p:cNvPr id="143" name="Прямая со стрелкой 142"/>
          <p:cNvCxnSpPr/>
          <p:nvPr/>
        </p:nvCxnSpPr>
        <p:spPr bwMode="auto">
          <a:xfrm>
            <a:off x="1089759" y="3715014"/>
            <a:ext cx="0" cy="2238687"/>
          </a:xfrm>
          <a:prstGeom prst="straightConnector1">
            <a:avLst/>
          </a:prstGeom>
          <a:solidFill>
            <a:srgbClr val="F9E383">
              <a:alpha val="50000"/>
            </a:srgbClr>
          </a:solidFill>
          <a:ln w="44450" cap="flat" cmpd="sng" algn="ctr">
            <a:solidFill>
              <a:srgbClr val="CC33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Прямоугольник 143"/>
          <p:cNvSpPr/>
          <p:nvPr/>
        </p:nvSpPr>
        <p:spPr bwMode="auto">
          <a:xfrm>
            <a:off x="1702190" y="5959790"/>
            <a:ext cx="1152128" cy="576064"/>
          </a:xfrm>
          <a:prstGeom prst="rect">
            <a:avLst/>
          </a:prstGeom>
          <a:solidFill>
            <a:srgbClr val="92D05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План потребности подготовлен</a:t>
            </a:r>
          </a:p>
        </p:txBody>
      </p:sp>
      <p:cxnSp>
        <p:nvCxnSpPr>
          <p:cNvPr id="145" name="Прямая со стрелкой 144"/>
          <p:cNvCxnSpPr/>
          <p:nvPr/>
        </p:nvCxnSpPr>
        <p:spPr bwMode="auto">
          <a:xfrm>
            <a:off x="2570360" y="4441701"/>
            <a:ext cx="0" cy="1512000"/>
          </a:xfrm>
          <a:prstGeom prst="straightConnector1">
            <a:avLst/>
          </a:prstGeom>
          <a:solidFill>
            <a:srgbClr val="F9E383">
              <a:alpha val="50000"/>
            </a:srgbClr>
          </a:solidFill>
          <a:ln w="44450" cap="flat" cmpd="sng" algn="ctr">
            <a:solidFill>
              <a:srgbClr val="CC33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Прямоугольник 145"/>
          <p:cNvSpPr/>
          <p:nvPr/>
        </p:nvSpPr>
        <p:spPr bwMode="auto">
          <a:xfrm>
            <a:off x="3190226" y="5959790"/>
            <a:ext cx="1152128" cy="576064"/>
          </a:xfrm>
          <a:prstGeom prst="rect">
            <a:avLst/>
          </a:prstGeom>
          <a:solidFill>
            <a:srgbClr val="92D05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План закупок подготовлен</a:t>
            </a:r>
          </a:p>
        </p:txBody>
      </p:sp>
      <p:cxnSp>
        <p:nvCxnSpPr>
          <p:cNvPr id="147" name="Прямая со стрелкой 146"/>
          <p:cNvCxnSpPr/>
          <p:nvPr/>
        </p:nvCxnSpPr>
        <p:spPr bwMode="auto">
          <a:xfrm>
            <a:off x="4058396" y="4441701"/>
            <a:ext cx="0" cy="1512000"/>
          </a:xfrm>
          <a:prstGeom prst="straightConnector1">
            <a:avLst/>
          </a:prstGeom>
          <a:solidFill>
            <a:srgbClr val="F9E383">
              <a:alpha val="50000"/>
            </a:srgbClr>
          </a:solidFill>
          <a:ln w="44450" cap="flat" cmpd="sng" algn="ctr">
            <a:solidFill>
              <a:srgbClr val="CC33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 name="Прямоугольник 147"/>
          <p:cNvSpPr/>
          <p:nvPr/>
        </p:nvSpPr>
        <p:spPr bwMode="auto">
          <a:xfrm>
            <a:off x="4645733" y="5959790"/>
            <a:ext cx="1152128" cy="576064"/>
          </a:xfrm>
          <a:prstGeom prst="rect">
            <a:avLst/>
          </a:prstGeom>
          <a:solidFill>
            <a:srgbClr val="92D05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Подготовка завершена</a:t>
            </a:r>
          </a:p>
        </p:txBody>
      </p:sp>
      <p:cxnSp>
        <p:nvCxnSpPr>
          <p:cNvPr id="149" name="Прямая со стрелкой 148"/>
          <p:cNvCxnSpPr/>
          <p:nvPr/>
        </p:nvCxnSpPr>
        <p:spPr bwMode="auto">
          <a:xfrm flipH="1">
            <a:off x="5513903" y="5125701"/>
            <a:ext cx="0" cy="828000"/>
          </a:xfrm>
          <a:prstGeom prst="straightConnector1">
            <a:avLst/>
          </a:prstGeom>
          <a:solidFill>
            <a:srgbClr val="F9E383">
              <a:alpha val="50000"/>
            </a:srgbClr>
          </a:solidFill>
          <a:ln w="44450" cap="flat" cmpd="sng" algn="ctr">
            <a:solidFill>
              <a:srgbClr val="CC33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Номер слайда 3"/>
          <p:cNvSpPr>
            <a:spLocks noGrp="1"/>
          </p:cNvSpPr>
          <p:nvPr>
            <p:ph type="sldNum" sz="quarter" idx="11"/>
          </p:nvPr>
        </p:nvSpPr>
        <p:spPr>
          <a:xfrm>
            <a:off x="8180698" y="6403175"/>
            <a:ext cx="766762" cy="260350"/>
          </a:xfrm>
        </p:spPr>
        <p:txBody>
          <a:bodyPr/>
          <a:lstStyle/>
          <a:p>
            <a:pPr>
              <a:defRPr/>
            </a:pPr>
            <a:fld id="{5007AF4B-D67C-4129-86EF-FE2A65D9E95E}" type="slidenum">
              <a:rPr lang="ru-RU" altLang="ru-RU" smtClean="0"/>
              <a:pPr>
                <a:defRPr/>
              </a:pPr>
              <a:t>19</a:t>
            </a:fld>
            <a:endParaRPr lang="ru-RU" altLang="ru-RU" dirty="0"/>
          </a:p>
        </p:txBody>
      </p:sp>
      <p:cxnSp>
        <p:nvCxnSpPr>
          <p:cNvPr id="72" name="Прямая соединительная линия 71"/>
          <p:cNvCxnSpPr/>
          <p:nvPr/>
        </p:nvCxnSpPr>
        <p:spPr>
          <a:xfrm rot="5400000" flipH="1" flipV="1">
            <a:off x="7292584" y="3613300"/>
            <a:ext cx="2736000" cy="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381602" y="2451572"/>
            <a:ext cx="1188000" cy="461665"/>
          </a:xfrm>
          <a:prstGeom prst="rect">
            <a:avLst/>
          </a:prstGeom>
          <a:noFill/>
        </p:spPr>
        <p:txBody>
          <a:bodyPr wrap="square" rtlCol="0">
            <a:spAutoFit/>
          </a:bodyPr>
          <a:lstStyle/>
          <a:p>
            <a:pPr algn="r"/>
            <a:r>
              <a:rPr lang="ru-RU" sz="1200" dirty="0" smtClean="0"/>
              <a:t>Оперативная потребность</a:t>
            </a:r>
            <a:endParaRPr lang="ru-RU" sz="1200" dirty="0"/>
          </a:p>
        </p:txBody>
      </p:sp>
      <p:sp>
        <p:nvSpPr>
          <p:cNvPr id="87" name="TextBox 86"/>
          <p:cNvSpPr txBox="1"/>
          <p:nvPr/>
        </p:nvSpPr>
        <p:spPr>
          <a:xfrm>
            <a:off x="7372370" y="3155154"/>
            <a:ext cx="1188000" cy="461665"/>
          </a:xfrm>
          <a:prstGeom prst="rect">
            <a:avLst/>
          </a:prstGeom>
          <a:noFill/>
        </p:spPr>
        <p:txBody>
          <a:bodyPr wrap="square" rtlCol="0">
            <a:spAutoFit/>
          </a:bodyPr>
          <a:lstStyle/>
          <a:p>
            <a:pPr algn="r"/>
            <a:r>
              <a:rPr lang="ru-RU" sz="1200" dirty="0" smtClean="0"/>
              <a:t>Заказы поставщикам</a:t>
            </a:r>
            <a:endParaRPr lang="ru-RU" sz="1200" dirty="0"/>
          </a:p>
        </p:txBody>
      </p:sp>
      <p:sp>
        <p:nvSpPr>
          <p:cNvPr id="91" name="TextBox 90"/>
          <p:cNvSpPr txBox="1"/>
          <p:nvPr/>
        </p:nvSpPr>
        <p:spPr>
          <a:xfrm>
            <a:off x="7358082" y="3849390"/>
            <a:ext cx="1188000" cy="461665"/>
          </a:xfrm>
          <a:prstGeom prst="rect">
            <a:avLst/>
          </a:prstGeom>
          <a:noFill/>
        </p:spPr>
        <p:txBody>
          <a:bodyPr wrap="square" rtlCol="0">
            <a:spAutoFit/>
          </a:bodyPr>
          <a:lstStyle/>
          <a:p>
            <a:pPr algn="r"/>
            <a:r>
              <a:rPr lang="ru-RU" sz="1200" dirty="0"/>
              <a:t>Поступления / Возвраты</a:t>
            </a:r>
          </a:p>
        </p:txBody>
      </p:sp>
      <p:cxnSp>
        <p:nvCxnSpPr>
          <p:cNvPr id="92" name="Прямая соединительная линия 91"/>
          <p:cNvCxnSpPr/>
          <p:nvPr/>
        </p:nvCxnSpPr>
        <p:spPr bwMode="auto">
          <a:xfrm>
            <a:off x="8536822"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Прямая соединительная линия 92"/>
          <p:cNvCxnSpPr/>
          <p:nvPr/>
        </p:nvCxnSpPr>
        <p:spPr bwMode="auto">
          <a:xfrm>
            <a:off x="8536822"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Прямая соединительная линия 93"/>
          <p:cNvCxnSpPr/>
          <p:nvPr/>
        </p:nvCxnSpPr>
        <p:spPr bwMode="auto">
          <a:xfrm>
            <a:off x="8536822"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Прямая соединительная линия 94"/>
          <p:cNvCxnSpPr/>
          <p:nvPr/>
        </p:nvCxnSpPr>
        <p:spPr bwMode="auto">
          <a:xfrm>
            <a:off x="8536822" y="4804694"/>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TextBox 95"/>
          <p:cNvSpPr txBox="1"/>
          <p:nvPr/>
        </p:nvSpPr>
        <p:spPr>
          <a:xfrm>
            <a:off x="7234027" y="4580246"/>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spTree>
    <p:extLst>
      <p:ext uri="{BB962C8B-B14F-4D97-AF65-F5344CB8AC3E}">
        <p14:creationId xmlns:p14="http://schemas.microsoft.com/office/powerpoint/2010/main" val="18851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5E-6 -3.7037E-7 L 0.16424 -0.00116 " pathEditMode="relative" rAng="0" ptsTypes="AA">
                                      <p:cBhvr>
                                        <p:cTn id="6" dur="1000" fill="hold"/>
                                        <p:tgtEl>
                                          <p:spTgt spid="14"/>
                                        </p:tgtEl>
                                        <p:attrNameLst>
                                          <p:attrName>ppt_x</p:attrName>
                                          <p:attrName>ppt_y</p:attrName>
                                        </p:attrNameLst>
                                      </p:cBhvr>
                                      <p:rCtr x="8212" y="-69"/>
                                    </p:animMotion>
                                  </p:childTnLst>
                                </p:cTn>
                              </p:par>
                              <p:par>
                                <p:cTn id="7" presetID="22" presetClass="entr" presetSubtype="1" fill="hold" nodeType="withEffect">
                                  <p:stCondLst>
                                    <p:cond delay="0"/>
                                  </p:stCondLst>
                                  <p:childTnLst>
                                    <p:set>
                                      <p:cBhvr>
                                        <p:cTn id="8" dur="1" fill="hold">
                                          <p:stCondLst>
                                            <p:cond delay="0"/>
                                          </p:stCondLst>
                                        </p:cTn>
                                        <p:tgtEl>
                                          <p:spTgt spid="149"/>
                                        </p:tgtEl>
                                        <p:attrNameLst>
                                          <p:attrName>style.visibility</p:attrName>
                                        </p:attrNameLst>
                                      </p:cBhvr>
                                      <p:to>
                                        <p:strVal val="visible"/>
                                      </p:to>
                                    </p:set>
                                    <p:animEffect transition="in" filter="wipe(up)">
                                      <p:cBhvr>
                                        <p:cTn id="9" dur="500"/>
                                        <p:tgtEl>
                                          <p:spTgt spid="149"/>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wipe(up)">
                                      <p:cBhvr>
                                        <p:cTn id="12"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Овал 39"/>
          <p:cNvSpPr/>
          <p:nvPr/>
        </p:nvSpPr>
        <p:spPr bwMode="auto">
          <a:xfrm>
            <a:off x="5292080" y="2409898"/>
            <a:ext cx="1440000" cy="1440000"/>
          </a:xfrm>
          <a:prstGeom prst="ellipse">
            <a:avLst/>
          </a:prstGeom>
          <a:solidFill>
            <a:srgbClr val="F9E383">
              <a:alpha val="50000"/>
            </a:srgbClr>
          </a:solidFill>
          <a:ln w="44450" cap="flat" cmpd="sng" algn="ctr">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p:txBody>
      </p:sp>
      <p:sp>
        <p:nvSpPr>
          <p:cNvPr id="38" name="Овал 37"/>
          <p:cNvSpPr/>
          <p:nvPr/>
        </p:nvSpPr>
        <p:spPr bwMode="auto">
          <a:xfrm>
            <a:off x="6516216" y="2401981"/>
            <a:ext cx="1440000" cy="1440000"/>
          </a:xfrm>
          <a:prstGeom prst="ellipse">
            <a:avLst/>
          </a:prstGeom>
          <a:solidFill>
            <a:srgbClr val="F9E383">
              <a:alpha val="50000"/>
            </a:srgbClr>
          </a:solidFill>
          <a:ln w="44450" cap="flat" cmpd="sng" algn="ctr">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p:txBody>
      </p:sp>
      <p:sp>
        <p:nvSpPr>
          <p:cNvPr id="2" name="Заголовок 1"/>
          <p:cNvSpPr>
            <a:spLocks noGrp="1"/>
          </p:cNvSpPr>
          <p:nvPr>
            <p:ph type="title"/>
          </p:nvPr>
        </p:nvSpPr>
        <p:spPr>
          <a:xfrm>
            <a:off x="1692275" y="152400"/>
            <a:ext cx="5976070" cy="1081088"/>
          </a:xfrm>
        </p:spPr>
        <p:txBody>
          <a:bodyPr/>
          <a:lstStyle/>
          <a:p>
            <a:r>
              <a:rPr lang="ru-RU" dirty="0" smtClean="0"/>
              <a:t>Закупки </a:t>
            </a:r>
            <a:r>
              <a:rPr lang="en-US" dirty="0" smtClean="0"/>
              <a:t>ERP</a:t>
            </a:r>
            <a:r>
              <a:rPr lang="ru-RU" dirty="0" smtClean="0"/>
              <a:t> и УХ. Синергия совместного использования</a:t>
            </a:r>
            <a:endParaRPr lang="ru-RU" dirty="0"/>
          </a:p>
        </p:txBody>
      </p:sp>
      <p:sp>
        <p:nvSpPr>
          <p:cNvPr id="4" name="Номер слайда 3"/>
          <p:cNvSpPr>
            <a:spLocks noGrp="1"/>
          </p:cNvSpPr>
          <p:nvPr>
            <p:ph type="sldNum" sz="quarter" idx="11"/>
          </p:nvPr>
        </p:nvSpPr>
        <p:spPr/>
        <p:txBody>
          <a:bodyPr/>
          <a:lstStyle/>
          <a:p>
            <a:pPr>
              <a:defRPr/>
            </a:pPr>
            <a:fld id="{5007AF4B-D67C-4129-86EF-FE2A65D9E95E}" type="slidenum">
              <a:rPr lang="ru-RU" altLang="ru-RU" smtClean="0"/>
              <a:pPr>
                <a:defRPr/>
              </a:pPr>
              <a:t>2</a:t>
            </a:fld>
            <a:endParaRPr lang="ru-RU" altLang="ru-RU" dirty="0"/>
          </a:p>
        </p:txBody>
      </p:sp>
      <p:sp>
        <p:nvSpPr>
          <p:cNvPr id="10" name="TextBox 9"/>
          <p:cNvSpPr txBox="1"/>
          <p:nvPr/>
        </p:nvSpPr>
        <p:spPr>
          <a:xfrm>
            <a:off x="1984650" y="1225141"/>
            <a:ext cx="817853" cy="461665"/>
          </a:xfrm>
          <a:prstGeom prst="rect">
            <a:avLst/>
          </a:prstGeom>
          <a:noFill/>
        </p:spPr>
        <p:txBody>
          <a:bodyPr wrap="none" rtlCol="0">
            <a:spAutoFit/>
          </a:bodyPr>
          <a:lstStyle/>
          <a:p>
            <a:r>
              <a:rPr lang="en-US" sz="2400" b="1" u="sng" dirty="0" smtClean="0"/>
              <a:t>ERP</a:t>
            </a:r>
            <a:endParaRPr lang="ru-RU" sz="2400" b="1" u="sng" dirty="0"/>
          </a:p>
        </p:txBody>
      </p:sp>
      <p:sp>
        <p:nvSpPr>
          <p:cNvPr id="17" name="TextBox 16"/>
          <p:cNvSpPr txBox="1"/>
          <p:nvPr/>
        </p:nvSpPr>
        <p:spPr>
          <a:xfrm>
            <a:off x="6305336" y="1225141"/>
            <a:ext cx="580608" cy="461665"/>
          </a:xfrm>
          <a:prstGeom prst="rect">
            <a:avLst/>
          </a:prstGeom>
          <a:noFill/>
        </p:spPr>
        <p:txBody>
          <a:bodyPr wrap="none" rtlCol="0">
            <a:spAutoFit/>
          </a:bodyPr>
          <a:lstStyle/>
          <a:p>
            <a:r>
              <a:rPr lang="ru-RU" sz="2400" b="1" u="sng" dirty="0" smtClean="0"/>
              <a:t>УХ</a:t>
            </a:r>
            <a:endParaRPr lang="ru-RU" sz="2400" b="1" u="sng" dirty="0"/>
          </a:p>
        </p:txBody>
      </p:sp>
      <p:sp>
        <p:nvSpPr>
          <p:cNvPr id="22" name="TextBox 21"/>
          <p:cNvSpPr txBox="1"/>
          <p:nvPr/>
        </p:nvSpPr>
        <p:spPr>
          <a:xfrm>
            <a:off x="1032841" y="1723169"/>
            <a:ext cx="2721471" cy="369332"/>
          </a:xfrm>
          <a:prstGeom prst="rect">
            <a:avLst/>
          </a:prstGeom>
          <a:noFill/>
        </p:spPr>
        <p:txBody>
          <a:bodyPr wrap="square" rtlCol="0">
            <a:spAutoFit/>
          </a:bodyPr>
          <a:lstStyle/>
          <a:p>
            <a:pPr algn="ctr"/>
            <a:r>
              <a:rPr lang="ru-RU" sz="1800" b="1" dirty="0" smtClean="0"/>
              <a:t>Оперативные закупки</a:t>
            </a:r>
            <a:endParaRPr lang="ru-RU" sz="1800" b="1" dirty="0"/>
          </a:p>
        </p:txBody>
      </p:sp>
      <p:sp>
        <p:nvSpPr>
          <p:cNvPr id="26" name="TextBox 25"/>
          <p:cNvSpPr txBox="1"/>
          <p:nvPr/>
        </p:nvSpPr>
        <p:spPr>
          <a:xfrm>
            <a:off x="1141216" y="5085184"/>
            <a:ext cx="2854720" cy="738664"/>
          </a:xfrm>
          <a:prstGeom prst="rect">
            <a:avLst/>
          </a:prstGeom>
          <a:noFill/>
        </p:spPr>
        <p:txBody>
          <a:bodyPr wrap="square" rtlCol="0">
            <a:spAutoFit/>
          </a:bodyPr>
          <a:lstStyle/>
          <a:p>
            <a:pPr>
              <a:spcBef>
                <a:spcPts val="600"/>
              </a:spcBef>
            </a:pPr>
            <a:r>
              <a:rPr lang="ru-RU" sz="1400" dirty="0" smtClean="0"/>
              <a:t>Закупки </a:t>
            </a:r>
            <a:r>
              <a:rPr lang="ru-RU" sz="1400" dirty="0"/>
              <a:t>с коротким горизонтом </a:t>
            </a:r>
            <a:r>
              <a:rPr lang="ru-RU" sz="1400" dirty="0" smtClean="0"/>
              <a:t>планирования, </a:t>
            </a:r>
            <a:r>
              <a:rPr lang="ru-RU" sz="1400" dirty="0"/>
              <a:t>нацеленные на пополнение складских </a:t>
            </a:r>
            <a:r>
              <a:rPr lang="ru-RU" sz="1400" dirty="0" smtClean="0"/>
              <a:t>запасов</a:t>
            </a:r>
          </a:p>
        </p:txBody>
      </p:sp>
      <p:sp>
        <p:nvSpPr>
          <p:cNvPr id="27" name="TextBox 26"/>
          <p:cNvSpPr txBox="1"/>
          <p:nvPr/>
        </p:nvSpPr>
        <p:spPr>
          <a:xfrm>
            <a:off x="5256440" y="5085184"/>
            <a:ext cx="3276000" cy="738664"/>
          </a:xfrm>
          <a:prstGeom prst="rect">
            <a:avLst/>
          </a:prstGeom>
          <a:noFill/>
        </p:spPr>
        <p:txBody>
          <a:bodyPr wrap="square" rtlCol="0">
            <a:spAutoFit/>
          </a:bodyPr>
          <a:lstStyle/>
          <a:p>
            <a:pPr>
              <a:spcBef>
                <a:spcPts val="600"/>
              </a:spcBef>
            </a:pPr>
            <a:r>
              <a:rPr lang="ru-RU" sz="1400" dirty="0" smtClean="0"/>
              <a:t>Закупки с длинным горизонтом планирования, результатом </a:t>
            </a:r>
            <a:r>
              <a:rPr lang="ru-RU" sz="1400" dirty="0"/>
              <a:t>которых являются долгосрочные </a:t>
            </a:r>
            <a:r>
              <a:rPr lang="ru-RU" sz="1400" dirty="0" smtClean="0"/>
              <a:t>контракты</a:t>
            </a:r>
          </a:p>
        </p:txBody>
      </p:sp>
      <p:sp>
        <p:nvSpPr>
          <p:cNvPr id="42" name="Овал 41"/>
          <p:cNvSpPr/>
          <p:nvPr/>
        </p:nvSpPr>
        <p:spPr bwMode="auto">
          <a:xfrm>
            <a:off x="6732240" y="3122061"/>
            <a:ext cx="1440000" cy="1440000"/>
          </a:xfrm>
          <a:prstGeom prst="ellipse">
            <a:avLst/>
          </a:prstGeom>
          <a:solidFill>
            <a:srgbClr val="F9E383">
              <a:alpha val="50000"/>
            </a:srgbClr>
          </a:solidFill>
          <a:ln w="44450" cap="flat" cmpd="sng" algn="ctr">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p:txBody>
      </p:sp>
      <p:sp>
        <p:nvSpPr>
          <p:cNvPr id="44" name="TextBox 43"/>
          <p:cNvSpPr txBox="1"/>
          <p:nvPr/>
        </p:nvSpPr>
        <p:spPr>
          <a:xfrm>
            <a:off x="5371983" y="2804412"/>
            <a:ext cx="1202965" cy="461665"/>
          </a:xfrm>
          <a:prstGeom prst="rect">
            <a:avLst/>
          </a:prstGeom>
          <a:noFill/>
        </p:spPr>
        <p:txBody>
          <a:bodyPr wrap="square" rtlCol="0">
            <a:spAutoFit/>
          </a:bodyPr>
          <a:lstStyle/>
          <a:p>
            <a:pPr algn="ctr"/>
            <a:r>
              <a:rPr lang="ru-RU" sz="1200" dirty="0" smtClean="0"/>
              <a:t>Закупочные процедуры</a:t>
            </a:r>
            <a:endParaRPr lang="ru-RU" sz="1200" dirty="0"/>
          </a:p>
        </p:txBody>
      </p:sp>
      <p:sp>
        <p:nvSpPr>
          <p:cNvPr id="45" name="TextBox 44"/>
          <p:cNvSpPr txBox="1"/>
          <p:nvPr/>
        </p:nvSpPr>
        <p:spPr>
          <a:xfrm>
            <a:off x="6677859" y="2714446"/>
            <a:ext cx="1202965" cy="461665"/>
          </a:xfrm>
          <a:prstGeom prst="rect">
            <a:avLst/>
          </a:prstGeom>
          <a:noFill/>
        </p:spPr>
        <p:txBody>
          <a:bodyPr wrap="square" rtlCol="0">
            <a:spAutoFit/>
          </a:bodyPr>
          <a:lstStyle/>
          <a:p>
            <a:pPr algn="ctr"/>
            <a:r>
              <a:rPr lang="ru-RU" sz="1200" dirty="0" err="1" smtClean="0"/>
              <a:t>Категорийный</a:t>
            </a:r>
            <a:r>
              <a:rPr lang="ru-RU" sz="1200" dirty="0" smtClean="0"/>
              <a:t> менеджмент</a:t>
            </a:r>
            <a:endParaRPr lang="ru-RU" sz="1200" dirty="0"/>
          </a:p>
        </p:txBody>
      </p:sp>
      <p:sp>
        <p:nvSpPr>
          <p:cNvPr id="47" name="TextBox 46"/>
          <p:cNvSpPr txBox="1"/>
          <p:nvPr/>
        </p:nvSpPr>
        <p:spPr>
          <a:xfrm>
            <a:off x="6858379" y="3588293"/>
            <a:ext cx="1372168" cy="461665"/>
          </a:xfrm>
          <a:prstGeom prst="rect">
            <a:avLst/>
          </a:prstGeom>
          <a:noFill/>
        </p:spPr>
        <p:txBody>
          <a:bodyPr wrap="square" rtlCol="0">
            <a:spAutoFit/>
          </a:bodyPr>
          <a:lstStyle/>
          <a:p>
            <a:pPr algn="ctr"/>
            <a:r>
              <a:rPr lang="ru-RU" sz="1200" dirty="0" smtClean="0"/>
              <a:t>Долгосрочное планирование</a:t>
            </a:r>
            <a:endParaRPr lang="ru-RU" sz="1200" dirty="0"/>
          </a:p>
        </p:txBody>
      </p:sp>
      <p:sp>
        <p:nvSpPr>
          <p:cNvPr id="52" name="TextBox 51"/>
          <p:cNvSpPr txBox="1"/>
          <p:nvPr/>
        </p:nvSpPr>
        <p:spPr>
          <a:xfrm>
            <a:off x="5234905" y="1723169"/>
            <a:ext cx="2721471" cy="369332"/>
          </a:xfrm>
          <a:prstGeom prst="rect">
            <a:avLst/>
          </a:prstGeom>
          <a:noFill/>
        </p:spPr>
        <p:txBody>
          <a:bodyPr wrap="square" rtlCol="0">
            <a:spAutoFit/>
          </a:bodyPr>
          <a:lstStyle/>
          <a:p>
            <a:pPr algn="ctr"/>
            <a:r>
              <a:rPr lang="ru-RU" sz="1800" b="1" dirty="0" smtClean="0"/>
              <a:t>Стратегия закупок</a:t>
            </a:r>
            <a:endParaRPr lang="ru-RU" sz="1800" b="1" dirty="0"/>
          </a:p>
        </p:txBody>
      </p:sp>
      <p:sp>
        <p:nvSpPr>
          <p:cNvPr id="53" name="Овал 52"/>
          <p:cNvSpPr/>
          <p:nvPr/>
        </p:nvSpPr>
        <p:spPr bwMode="auto">
          <a:xfrm>
            <a:off x="2125287" y="2402626"/>
            <a:ext cx="1440000" cy="1440000"/>
          </a:xfrm>
          <a:prstGeom prst="ellipse">
            <a:avLst/>
          </a:prstGeom>
          <a:solidFill>
            <a:schemeClr val="accent3">
              <a:lumMod val="85000"/>
              <a:alpha val="50000"/>
            </a:schemeClr>
          </a:solidFill>
          <a:ln w="44450"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p:txBody>
      </p:sp>
      <p:sp>
        <p:nvSpPr>
          <p:cNvPr id="54" name="Овал 53"/>
          <p:cNvSpPr/>
          <p:nvPr/>
        </p:nvSpPr>
        <p:spPr bwMode="auto">
          <a:xfrm>
            <a:off x="1061615" y="2439060"/>
            <a:ext cx="1440000" cy="1440000"/>
          </a:xfrm>
          <a:prstGeom prst="ellipse">
            <a:avLst/>
          </a:prstGeom>
          <a:solidFill>
            <a:schemeClr val="accent3">
              <a:lumMod val="85000"/>
              <a:alpha val="50000"/>
            </a:schemeClr>
          </a:solidFill>
          <a:ln w="44450"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p:txBody>
      </p:sp>
      <p:sp>
        <p:nvSpPr>
          <p:cNvPr id="55" name="Овал 54"/>
          <p:cNvSpPr/>
          <p:nvPr/>
        </p:nvSpPr>
        <p:spPr bwMode="auto">
          <a:xfrm>
            <a:off x="1326170" y="3294421"/>
            <a:ext cx="1440000" cy="1440000"/>
          </a:xfrm>
          <a:prstGeom prst="ellipse">
            <a:avLst/>
          </a:prstGeom>
          <a:solidFill>
            <a:schemeClr val="accent3">
              <a:lumMod val="85000"/>
              <a:alpha val="50000"/>
            </a:schemeClr>
          </a:solidFill>
          <a:ln w="44450"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p:txBody>
      </p:sp>
      <p:sp>
        <p:nvSpPr>
          <p:cNvPr id="56" name="Овал 55"/>
          <p:cNvSpPr/>
          <p:nvPr/>
        </p:nvSpPr>
        <p:spPr bwMode="auto">
          <a:xfrm>
            <a:off x="2437232" y="3238956"/>
            <a:ext cx="1440000" cy="1440000"/>
          </a:xfrm>
          <a:prstGeom prst="ellipse">
            <a:avLst/>
          </a:prstGeom>
          <a:solidFill>
            <a:schemeClr val="accent3">
              <a:lumMod val="85000"/>
              <a:alpha val="50000"/>
            </a:schemeClr>
          </a:solidFill>
          <a:ln w="44450"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p:txBody>
      </p:sp>
      <p:sp>
        <p:nvSpPr>
          <p:cNvPr id="57" name="TextBox 56"/>
          <p:cNvSpPr txBox="1"/>
          <p:nvPr/>
        </p:nvSpPr>
        <p:spPr>
          <a:xfrm>
            <a:off x="1149941" y="2813513"/>
            <a:ext cx="1202965" cy="461665"/>
          </a:xfrm>
          <a:prstGeom prst="rect">
            <a:avLst/>
          </a:prstGeom>
          <a:noFill/>
        </p:spPr>
        <p:txBody>
          <a:bodyPr wrap="square" rtlCol="0">
            <a:spAutoFit/>
          </a:bodyPr>
          <a:lstStyle/>
          <a:p>
            <a:pPr algn="ctr"/>
            <a:r>
              <a:rPr lang="ru-RU" sz="1200" dirty="0" smtClean="0">
                <a:solidFill>
                  <a:schemeClr val="bg2">
                    <a:lumMod val="50000"/>
                  </a:schemeClr>
                </a:solidFill>
              </a:rPr>
              <a:t>Мониторинг цен и условий</a:t>
            </a:r>
            <a:endParaRPr lang="ru-RU" sz="1200" dirty="0">
              <a:solidFill>
                <a:schemeClr val="bg2">
                  <a:lumMod val="50000"/>
                </a:schemeClr>
              </a:solidFill>
            </a:endParaRPr>
          </a:p>
        </p:txBody>
      </p:sp>
      <p:sp>
        <p:nvSpPr>
          <p:cNvPr id="58" name="TextBox 57"/>
          <p:cNvSpPr txBox="1"/>
          <p:nvPr/>
        </p:nvSpPr>
        <p:spPr>
          <a:xfrm>
            <a:off x="2342232" y="2751311"/>
            <a:ext cx="1302210" cy="461665"/>
          </a:xfrm>
          <a:prstGeom prst="rect">
            <a:avLst/>
          </a:prstGeom>
          <a:noFill/>
        </p:spPr>
        <p:txBody>
          <a:bodyPr wrap="square" rtlCol="0">
            <a:spAutoFit/>
          </a:bodyPr>
          <a:lstStyle/>
          <a:p>
            <a:pPr algn="ctr"/>
            <a:r>
              <a:rPr lang="ru-RU" sz="1200" dirty="0" smtClean="0">
                <a:solidFill>
                  <a:schemeClr val="bg2">
                    <a:lumMod val="50000"/>
                  </a:schemeClr>
                </a:solidFill>
              </a:rPr>
              <a:t>Подбор поставщиков</a:t>
            </a:r>
            <a:endParaRPr lang="ru-RU" sz="1200" dirty="0">
              <a:solidFill>
                <a:schemeClr val="bg2">
                  <a:lumMod val="50000"/>
                </a:schemeClr>
              </a:solidFill>
            </a:endParaRPr>
          </a:p>
        </p:txBody>
      </p:sp>
      <p:sp>
        <p:nvSpPr>
          <p:cNvPr id="59" name="TextBox 58"/>
          <p:cNvSpPr txBox="1"/>
          <p:nvPr/>
        </p:nvSpPr>
        <p:spPr>
          <a:xfrm>
            <a:off x="1295721" y="3856748"/>
            <a:ext cx="1372168" cy="461665"/>
          </a:xfrm>
          <a:prstGeom prst="rect">
            <a:avLst/>
          </a:prstGeom>
          <a:noFill/>
        </p:spPr>
        <p:txBody>
          <a:bodyPr wrap="square" rtlCol="0">
            <a:spAutoFit/>
          </a:bodyPr>
          <a:lstStyle/>
          <a:p>
            <a:pPr algn="ctr"/>
            <a:r>
              <a:rPr lang="ru-RU" sz="1200" dirty="0" smtClean="0">
                <a:solidFill>
                  <a:schemeClr val="bg2">
                    <a:lumMod val="50000"/>
                  </a:schemeClr>
                </a:solidFill>
              </a:rPr>
              <a:t>Складская логистика</a:t>
            </a:r>
            <a:endParaRPr lang="ru-RU" sz="1200" dirty="0">
              <a:solidFill>
                <a:schemeClr val="bg2">
                  <a:lumMod val="50000"/>
                </a:schemeClr>
              </a:solidFill>
            </a:endParaRPr>
          </a:p>
        </p:txBody>
      </p:sp>
      <p:sp>
        <p:nvSpPr>
          <p:cNvPr id="60" name="TextBox 59"/>
          <p:cNvSpPr txBox="1"/>
          <p:nvPr/>
        </p:nvSpPr>
        <p:spPr>
          <a:xfrm>
            <a:off x="2628495" y="3722587"/>
            <a:ext cx="1201347" cy="461665"/>
          </a:xfrm>
          <a:prstGeom prst="rect">
            <a:avLst/>
          </a:prstGeom>
          <a:noFill/>
        </p:spPr>
        <p:txBody>
          <a:bodyPr wrap="square" rtlCol="0">
            <a:spAutoFit/>
          </a:bodyPr>
          <a:lstStyle/>
          <a:p>
            <a:pPr algn="ctr"/>
            <a:r>
              <a:rPr lang="ru-RU" sz="1200" dirty="0" smtClean="0">
                <a:solidFill>
                  <a:schemeClr val="bg2">
                    <a:lumMod val="50000"/>
                  </a:schemeClr>
                </a:solidFill>
              </a:rPr>
              <a:t>Оперативное планирование</a:t>
            </a:r>
            <a:endParaRPr lang="ru-RU" sz="1200" dirty="0">
              <a:solidFill>
                <a:schemeClr val="bg2">
                  <a:lumMod val="50000"/>
                </a:schemeClr>
              </a:solidFill>
            </a:endParaRPr>
          </a:p>
        </p:txBody>
      </p:sp>
      <p:sp>
        <p:nvSpPr>
          <p:cNvPr id="41" name="Овал 40"/>
          <p:cNvSpPr/>
          <p:nvPr/>
        </p:nvSpPr>
        <p:spPr bwMode="auto">
          <a:xfrm>
            <a:off x="5556635" y="3265259"/>
            <a:ext cx="1440000" cy="1440000"/>
          </a:xfrm>
          <a:prstGeom prst="ellipse">
            <a:avLst/>
          </a:prstGeom>
          <a:solidFill>
            <a:srgbClr val="F9E383">
              <a:alpha val="50000"/>
            </a:srgbClr>
          </a:solidFill>
          <a:ln w="44450" cap="flat" cmpd="sng" algn="ctr">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p:txBody>
      </p:sp>
      <p:sp>
        <p:nvSpPr>
          <p:cNvPr id="46" name="TextBox 45"/>
          <p:cNvSpPr txBox="1"/>
          <p:nvPr/>
        </p:nvSpPr>
        <p:spPr>
          <a:xfrm>
            <a:off x="5556635" y="3790602"/>
            <a:ext cx="1372168" cy="461665"/>
          </a:xfrm>
          <a:prstGeom prst="rect">
            <a:avLst/>
          </a:prstGeom>
          <a:noFill/>
        </p:spPr>
        <p:txBody>
          <a:bodyPr wrap="square" rtlCol="0">
            <a:spAutoFit/>
          </a:bodyPr>
          <a:lstStyle>
            <a:defPPr>
              <a:defRPr lang="ru-RU"/>
            </a:defPPr>
            <a:lvl1pPr algn="ctr">
              <a:defRPr sz="1200"/>
            </a:lvl1pPr>
          </a:lstStyle>
          <a:p>
            <a:r>
              <a:rPr lang="ru-RU" dirty="0"/>
              <a:t>Использование ресурсов группы</a:t>
            </a:r>
          </a:p>
        </p:txBody>
      </p:sp>
      <p:sp>
        <p:nvSpPr>
          <p:cNvPr id="76" name="Плюс 75"/>
          <p:cNvSpPr/>
          <p:nvPr/>
        </p:nvSpPr>
        <p:spPr bwMode="auto">
          <a:xfrm>
            <a:off x="4057368" y="3139201"/>
            <a:ext cx="1044000" cy="1044000"/>
          </a:xfrm>
          <a:prstGeom prst="mathPlus">
            <a:avLst/>
          </a:prstGeom>
          <a:solidFill>
            <a:schemeClr val="accent2">
              <a:alpha val="5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pic>
        <p:nvPicPr>
          <p:cNvPr id="28" name="Рисунок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5683" y="3014831"/>
            <a:ext cx="1368152" cy="1262747"/>
          </a:xfrm>
          <a:prstGeom prst="rect">
            <a:avLst/>
          </a:prstGeom>
        </p:spPr>
      </p:pic>
      <p:sp>
        <p:nvSpPr>
          <p:cNvPr id="29" name="TextBox 28"/>
          <p:cNvSpPr txBox="1"/>
          <p:nvPr/>
        </p:nvSpPr>
        <p:spPr>
          <a:xfrm>
            <a:off x="858344" y="6877992"/>
            <a:ext cx="3157776" cy="1184940"/>
          </a:xfrm>
          <a:prstGeom prst="rect">
            <a:avLst/>
          </a:prstGeom>
          <a:noFill/>
        </p:spPr>
        <p:txBody>
          <a:bodyPr wrap="square" rtlCol="0">
            <a:spAutoFit/>
          </a:bodyPr>
          <a:lstStyle/>
          <a:p>
            <a:pPr>
              <a:spcBef>
                <a:spcPts val="600"/>
              </a:spcBef>
            </a:pPr>
            <a:r>
              <a:rPr lang="ru-RU" sz="1400" dirty="0" smtClean="0"/>
              <a:t>Подбор поставщиков товара</a:t>
            </a:r>
          </a:p>
          <a:p>
            <a:pPr>
              <a:spcBef>
                <a:spcPts val="600"/>
              </a:spcBef>
            </a:pPr>
            <a:r>
              <a:rPr lang="ru-RU" sz="1400" dirty="0" smtClean="0"/>
              <a:t>Графики </a:t>
            </a:r>
            <a:r>
              <a:rPr lang="ru-RU" sz="1400" dirty="0"/>
              <a:t>поставок и </a:t>
            </a:r>
            <a:r>
              <a:rPr lang="ru-RU" sz="1400" dirty="0" smtClean="0"/>
              <a:t>платежей</a:t>
            </a:r>
          </a:p>
          <a:p>
            <a:pPr>
              <a:spcBef>
                <a:spcPts val="600"/>
              </a:spcBef>
            </a:pPr>
            <a:r>
              <a:rPr lang="ru-RU" sz="1400" dirty="0" smtClean="0"/>
              <a:t>Различные схемы приема товара</a:t>
            </a:r>
          </a:p>
          <a:p>
            <a:pPr>
              <a:spcBef>
                <a:spcPts val="600"/>
              </a:spcBef>
            </a:pPr>
            <a:r>
              <a:rPr lang="ru-RU" sz="1400" dirty="0" smtClean="0"/>
              <a:t>Доставка товара от поставщика</a:t>
            </a:r>
          </a:p>
        </p:txBody>
      </p:sp>
      <p:sp>
        <p:nvSpPr>
          <p:cNvPr id="30" name="TextBox 29"/>
          <p:cNvSpPr txBox="1"/>
          <p:nvPr/>
        </p:nvSpPr>
        <p:spPr>
          <a:xfrm>
            <a:off x="5256440" y="6877992"/>
            <a:ext cx="3276000" cy="892552"/>
          </a:xfrm>
          <a:prstGeom prst="rect">
            <a:avLst/>
          </a:prstGeom>
          <a:noFill/>
        </p:spPr>
        <p:txBody>
          <a:bodyPr wrap="square" rtlCol="0">
            <a:spAutoFit/>
          </a:bodyPr>
          <a:lstStyle/>
          <a:p>
            <a:pPr>
              <a:spcBef>
                <a:spcPts val="600"/>
              </a:spcBef>
            </a:pPr>
            <a:r>
              <a:rPr lang="ru-RU" sz="1400" dirty="0" smtClean="0"/>
              <a:t>Централизовано / Децентрализовано</a:t>
            </a:r>
          </a:p>
          <a:p>
            <a:pPr>
              <a:spcBef>
                <a:spcPts val="600"/>
              </a:spcBef>
            </a:pPr>
            <a:r>
              <a:rPr lang="ru-RU" sz="1400" dirty="0" smtClean="0"/>
              <a:t>Конкурентные / Не конкурентные</a:t>
            </a:r>
          </a:p>
          <a:p>
            <a:pPr>
              <a:spcBef>
                <a:spcPts val="600"/>
              </a:spcBef>
            </a:pPr>
            <a:r>
              <a:rPr lang="ru-RU" sz="1400" dirty="0"/>
              <a:t>К</a:t>
            </a:r>
            <a:r>
              <a:rPr lang="ru-RU" sz="1400" dirty="0" smtClean="0"/>
              <a:t>редитная политика</a:t>
            </a:r>
          </a:p>
        </p:txBody>
      </p:sp>
    </p:spTree>
    <p:extLst>
      <p:ext uri="{BB962C8B-B14F-4D97-AF65-F5344CB8AC3E}">
        <p14:creationId xmlns:p14="http://schemas.microsoft.com/office/powerpoint/2010/main" val="2267533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 name="Блок-схема: ссылка на другую страницу 93"/>
          <p:cNvSpPr/>
          <p:nvPr/>
        </p:nvSpPr>
        <p:spPr bwMode="auto">
          <a:xfrm rot="16200000">
            <a:off x="8073839" y="-36471"/>
            <a:ext cx="566685" cy="1368000"/>
          </a:xfrm>
          <a:prstGeom prst="flowChartOffpageConnector">
            <a:avLst/>
          </a:prstGeom>
          <a:solidFill>
            <a:srgbClr val="00B0F0">
              <a:alpha val="50000"/>
            </a:srgbClr>
          </a:solidFill>
          <a:ln w="444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hangingPunct="0">
              <a:lnSpc>
                <a:spcPct val="110000"/>
              </a:lnSpc>
              <a:spcBef>
                <a:spcPct val="50000"/>
              </a:spcBef>
            </a:pPr>
            <a:endParaRPr lang="ru-RU" sz="1000" dirty="0" smtClean="0">
              <a:solidFill>
                <a:srgbClr val="5F0000"/>
              </a:solidFill>
            </a:endParaRPr>
          </a:p>
        </p:txBody>
      </p:sp>
      <p:cxnSp>
        <p:nvCxnSpPr>
          <p:cNvPr id="36" name="Прямая соединительная линия 35"/>
          <p:cNvCxnSpPr/>
          <p:nvPr/>
        </p:nvCxnSpPr>
        <p:spPr>
          <a:xfrm flipH="1" flipV="1">
            <a:off x="1763687" y="497520"/>
            <a:ext cx="5832000" cy="25724"/>
          </a:xfrm>
          <a:prstGeom prst="straightConnector1">
            <a:avLst/>
          </a:prstGeom>
          <a:ln w="254000" cmpd="tri"/>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11"/>
          </p:nvPr>
        </p:nvSpPr>
        <p:spPr/>
        <p:txBody>
          <a:bodyPr/>
          <a:lstStyle/>
          <a:p>
            <a:pPr>
              <a:defRPr/>
            </a:pPr>
            <a:fld id="{5007AF4B-D67C-4129-86EF-FE2A65D9E95E}" type="slidenum">
              <a:rPr lang="ru-RU" altLang="ru-RU" smtClean="0"/>
              <a:pPr>
                <a:defRPr/>
              </a:pPr>
              <a:t>20</a:t>
            </a:fld>
            <a:endParaRPr lang="ru-RU" altLang="ru-RU" dirty="0"/>
          </a:p>
        </p:txBody>
      </p:sp>
      <p:sp>
        <p:nvSpPr>
          <p:cNvPr id="68" name="TextBox 67"/>
          <p:cNvSpPr txBox="1"/>
          <p:nvPr/>
        </p:nvSpPr>
        <p:spPr>
          <a:xfrm>
            <a:off x="1835695" y="604574"/>
            <a:ext cx="1404000" cy="461665"/>
          </a:xfrm>
          <a:prstGeom prst="rect">
            <a:avLst/>
          </a:prstGeom>
          <a:noFill/>
        </p:spPr>
        <p:txBody>
          <a:bodyPr wrap="square" rtlCol="0">
            <a:spAutoFit/>
          </a:bodyPr>
          <a:lstStyle/>
          <a:p>
            <a:pPr algn="ctr"/>
            <a:r>
              <a:rPr lang="ru-RU" sz="1200" b="1" dirty="0" smtClean="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rPr>
              <a:t>Квалификационный отбор</a:t>
            </a:r>
            <a:endParaRPr lang="ru-RU" sz="1200" b="1" dirty="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p:cNvSpPr txBox="1"/>
          <p:nvPr/>
        </p:nvSpPr>
        <p:spPr>
          <a:xfrm>
            <a:off x="3276016" y="604574"/>
            <a:ext cx="1476000" cy="461665"/>
          </a:xfrm>
          <a:prstGeom prst="rect">
            <a:avLst/>
          </a:prstGeom>
          <a:noFill/>
        </p:spPr>
        <p:txBody>
          <a:bodyPr wrap="square" rtlCol="0">
            <a:spAutoFit/>
          </a:bodyPr>
          <a:lstStyle>
            <a:defPPr>
              <a:defRPr lang="ru-RU"/>
            </a:defPPr>
            <a:lvl1pPr algn="r">
              <a:defRPr sz="1200"/>
            </a:lvl1pPr>
          </a:lstStyle>
          <a:p>
            <a:pPr algn="ctr"/>
            <a:r>
              <a:rPr lang="ru-RU" b="1" dirty="0" smtClean="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rPr>
              <a:t>Проведение торгов</a:t>
            </a:r>
            <a:endParaRPr lang="ru-RU" b="1" dirty="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73" name="TextBox 72"/>
          <p:cNvSpPr txBox="1"/>
          <p:nvPr/>
        </p:nvSpPr>
        <p:spPr>
          <a:xfrm>
            <a:off x="4524603" y="604574"/>
            <a:ext cx="1775589" cy="461665"/>
          </a:xfrm>
          <a:prstGeom prst="rect">
            <a:avLst/>
          </a:prstGeom>
          <a:noFill/>
        </p:spPr>
        <p:txBody>
          <a:bodyPr wrap="square" rtlCol="0">
            <a:spAutoFit/>
          </a:bodyPr>
          <a:lstStyle/>
          <a:p>
            <a:pPr algn="ctr"/>
            <a:r>
              <a:rPr lang="ru-RU" sz="1200" b="1" dirty="0" smtClean="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rPr>
              <a:t>Заключение договора</a:t>
            </a:r>
            <a:endParaRPr lang="ru-RU" sz="1200" b="1" dirty="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93" name="TextBox 92"/>
          <p:cNvSpPr txBox="1"/>
          <p:nvPr/>
        </p:nvSpPr>
        <p:spPr>
          <a:xfrm>
            <a:off x="7596336" y="364480"/>
            <a:ext cx="1322001" cy="523220"/>
          </a:xfrm>
          <a:prstGeom prst="rect">
            <a:avLst/>
          </a:prstGeom>
          <a:noFill/>
        </p:spPr>
        <p:txBody>
          <a:bodyPr wrap="square" rtlCol="0">
            <a:spAutoFit/>
          </a:bodyPr>
          <a:lstStyle/>
          <a:p>
            <a:pPr algn="ctr"/>
            <a:r>
              <a:rPr lang="ru-RU" sz="1400" b="1" dirty="0" err="1" smtClean="0">
                <a:solidFill>
                  <a:srgbClr val="FFFFFF"/>
                </a:solidFill>
              </a:rPr>
              <a:t>Исполнениепотребности</a:t>
            </a:r>
            <a:endParaRPr lang="ru-RU" sz="1400" b="1" dirty="0">
              <a:solidFill>
                <a:srgbClr val="FFFFFF"/>
              </a:solidFill>
            </a:endParaRPr>
          </a:p>
        </p:txBody>
      </p:sp>
      <p:cxnSp>
        <p:nvCxnSpPr>
          <p:cNvPr id="96" name="Прямая соединительная линия 95"/>
          <p:cNvCxnSpPr/>
          <p:nvPr/>
        </p:nvCxnSpPr>
        <p:spPr bwMode="auto">
          <a:xfrm>
            <a:off x="8259755" y="908720"/>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Прямая соединительная линия 6"/>
          <p:cNvCxnSpPr/>
          <p:nvPr/>
        </p:nvCxnSpPr>
        <p:spPr bwMode="auto">
          <a:xfrm>
            <a:off x="2483768" y="37310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Прямая соединительная линия 22"/>
          <p:cNvCxnSpPr/>
          <p:nvPr/>
        </p:nvCxnSpPr>
        <p:spPr bwMode="auto">
          <a:xfrm>
            <a:off x="3996097" y="38361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Прямая соединительная линия 23"/>
          <p:cNvCxnSpPr/>
          <p:nvPr/>
        </p:nvCxnSpPr>
        <p:spPr bwMode="auto">
          <a:xfrm>
            <a:off x="5434582" y="39412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9" name="Рисунок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6025" y="159632"/>
            <a:ext cx="675775" cy="675775"/>
          </a:xfrm>
          <a:prstGeom prst="rect">
            <a:avLst/>
          </a:prstGeom>
        </p:spPr>
      </p:pic>
      <p:sp>
        <p:nvSpPr>
          <p:cNvPr id="27" name="Прямоугольник 26"/>
          <p:cNvSpPr/>
          <p:nvPr/>
        </p:nvSpPr>
        <p:spPr bwMode="auto">
          <a:xfrm>
            <a:off x="304070" y="332656"/>
            <a:ext cx="1322001" cy="555044"/>
          </a:xfrm>
          <a:prstGeom prst="rect">
            <a:avLst/>
          </a:prstGeom>
          <a:solidFill>
            <a:srgbClr val="00B0F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hangingPunct="0">
              <a:lnSpc>
                <a:spcPct val="110000"/>
              </a:lnSpc>
              <a:spcBef>
                <a:spcPct val="50000"/>
              </a:spcBef>
            </a:pPr>
            <a:endParaRPr lang="ru-RU" smtClean="0">
              <a:solidFill>
                <a:srgbClr val="5F0000"/>
              </a:solidFill>
            </a:endParaRPr>
          </a:p>
        </p:txBody>
      </p:sp>
      <p:sp>
        <p:nvSpPr>
          <p:cNvPr id="28" name="TextBox 27"/>
          <p:cNvSpPr txBox="1"/>
          <p:nvPr/>
        </p:nvSpPr>
        <p:spPr>
          <a:xfrm>
            <a:off x="293560" y="332656"/>
            <a:ext cx="1332000" cy="523220"/>
          </a:xfrm>
          <a:prstGeom prst="rect">
            <a:avLst/>
          </a:prstGeom>
          <a:noFill/>
        </p:spPr>
        <p:txBody>
          <a:bodyPr wrap="square" rtlCol="0">
            <a:spAutoFit/>
          </a:bodyPr>
          <a:lstStyle/>
          <a:p>
            <a:pPr algn="ctr"/>
            <a:r>
              <a:rPr lang="ru-RU" sz="1400" b="1" dirty="0" err="1" smtClean="0">
                <a:solidFill>
                  <a:srgbClr val="FFFFFF"/>
                </a:solidFill>
              </a:rPr>
              <a:t>Проведениезакупок</a:t>
            </a:r>
            <a:endParaRPr lang="ru-RU" sz="1400" b="1" dirty="0">
              <a:solidFill>
                <a:srgbClr val="FFFFFF"/>
              </a:solidFill>
            </a:endParaRPr>
          </a:p>
        </p:txBody>
      </p:sp>
      <p:cxnSp>
        <p:nvCxnSpPr>
          <p:cNvPr id="30" name="Прямая соединительная линия 29"/>
          <p:cNvCxnSpPr/>
          <p:nvPr/>
        </p:nvCxnSpPr>
        <p:spPr bwMode="auto">
          <a:xfrm>
            <a:off x="973162" y="913222"/>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6084017" y="604574"/>
            <a:ext cx="1533339" cy="461665"/>
          </a:xfrm>
          <a:prstGeom prst="rect">
            <a:avLst/>
          </a:prstGeom>
          <a:noFill/>
        </p:spPr>
        <p:txBody>
          <a:bodyPr wrap="square" rtlCol="0">
            <a:spAutoFit/>
          </a:bodyPr>
          <a:lstStyle/>
          <a:p>
            <a:pPr algn="ctr"/>
            <a:r>
              <a:rPr lang="ru-RU"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Публикация на ЕИС </a:t>
            </a:r>
            <a:r>
              <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(223ФЗ)</a:t>
            </a:r>
          </a:p>
        </p:txBody>
      </p:sp>
      <p:cxnSp>
        <p:nvCxnSpPr>
          <p:cNvPr id="19" name="Прямая соединительная линия 18"/>
          <p:cNvCxnSpPr/>
          <p:nvPr/>
        </p:nvCxnSpPr>
        <p:spPr bwMode="auto">
          <a:xfrm>
            <a:off x="6850131" y="386777"/>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00" y="1350473"/>
            <a:ext cx="8640000" cy="3302663"/>
          </a:xfrm>
          <a:prstGeom prst="rect">
            <a:avLst/>
          </a:prstGeom>
          <a:effectLst>
            <a:outerShdw blurRad="254000" dist="50800" dir="5400000" algn="ctr" rotWithShape="0">
              <a:srgbClr val="000000">
                <a:alpha val="43137"/>
              </a:srgbClr>
            </a:outerShdw>
          </a:effectLst>
        </p:spPr>
      </p:pic>
      <p:sp>
        <p:nvSpPr>
          <p:cNvPr id="20" name="Прямоугольник 19"/>
          <p:cNvSpPr/>
          <p:nvPr/>
        </p:nvSpPr>
        <p:spPr bwMode="auto">
          <a:xfrm>
            <a:off x="2403322" y="4869160"/>
            <a:ext cx="4688957" cy="1512000"/>
          </a:xfrm>
          <a:prstGeom prst="rect">
            <a:avLst/>
          </a:prstGeom>
          <a:solidFill>
            <a:srgbClr val="F9E383"/>
          </a:solidFill>
          <a:ln w="444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228600" indent="-228600" eaLnBrk="0" hangingPunct="0">
              <a:lnSpc>
                <a:spcPct val="110000"/>
              </a:lnSpc>
              <a:spcBef>
                <a:spcPts val="0"/>
              </a:spcBef>
              <a:buFontTx/>
              <a:buAutoNum type="arabicPeriod"/>
            </a:pPr>
            <a:r>
              <a:rPr lang="ru-RU" sz="1200" dirty="0"/>
              <a:t>Не  все стадии </a:t>
            </a:r>
            <a:r>
              <a:rPr lang="ru-RU" sz="1200" dirty="0" smtClean="0"/>
              <a:t>обязательны: одноэтапная / многоэтапная</a:t>
            </a:r>
            <a:endParaRPr lang="en-US" sz="1200" dirty="0"/>
          </a:p>
          <a:p>
            <a:pPr marL="228600" marR="0" indent="-228600" algn="l" defTabSz="914400" rtl="0" eaLnBrk="0" fontAlgn="base" latinLnBrk="0" hangingPunct="0">
              <a:lnSpc>
                <a:spcPct val="110000"/>
              </a:lnSpc>
              <a:spcBef>
                <a:spcPts val="0"/>
              </a:spcBef>
              <a:spcAft>
                <a:spcPct val="0"/>
              </a:spcAft>
              <a:buClrTx/>
              <a:buSzTx/>
              <a:buFontTx/>
              <a:buAutoNum type="arabicPeriod"/>
              <a:tabLst/>
            </a:pPr>
            <a:r>
              <a:rPr lang="ru-RU" sz="1200" dirty="0" smtClean="0"/>
              <a:t>Два метода оценки предложений поставщиков: </a:t>
            </a:r>
          </a:p>
          <a:p>
            <a:pPr marL="685800" lvl="1" indent="-228600" eaLnBrk="0" hangingPunct="0">
              <a:lnSpc>
                <a:spcPct val="110000"/>
              </a:lnSpc>
              <a:spcBef>
                <a:spcPts val="0"/>
              </a:spcBef>
              <a:buFont typeface="Arial" panose="020B0604020202020204" pitchFamily="34" charset="0"/>
              <a:buChar char="•"/>
            </a:pPr>
            <a:r>
              <a:rPr lang="ru-RU" sz="1200" dirty="0" smtClean="0"/>
              <a:t>по критериям (конкурентные листы)</a:t>
            </a:r>
          </a:p>
          <a:p>
            <a:pPr marL="685800" lvl="1" indent="-228600" eaLnBrk="0" hangingPunct="0">
              <a:lnSpc>
                <a:spcPct val="110000"/>
              </a:lnSpc>
              <a:spcBef>
                <a:spcPts val="0"/>
              </a:spcBef>
              <a:buFont typeface="Arial" panose="020B0604020202020204" pitchFamily="34" charset="0"/>
              <a:buChar char="•"/>
            </a:pPr>
            <a:r>
              <a:rPr lang="ru-RU" sz="1200" dirty="0"/>
              <a:t>п</a:t>
            </a:r>
            <a:r>
              <a:rPr lang="ru-RU" sz="1200" dirty="0" smtClean="0"/>
              <a:t>о ценам</a:t>
            </a:r>
          </a:p>
          <a:p>
            <a:pPr marL="228600" indent="-228600" eaLnBrk="0" hangingPunct="0">
              <a:lnSpc>
                <a:spcPct val="110000"/>
              </a:lnSpc>
              <a:spcBef>
                <a:spcPts val="0"/>
              </a:spcBef>
              <a:buFont typeface="+mj-lt"/>
              <a:buAutoNum type="arabicPeriod"/>
            </a:pPr>
            <a:r>
              <a:rPr lang="ru-RU" sz="1200" dirty="0" smtClean="0"/>
              <a:t>Позиции лота можно распределить между несколькими победителями (несколько договоров)</a:t>
            </a:r>
          </a:p>
        </p:txBody>
      </p:sp>
    </p:spTree>
    <p:extLst>
      <p:ext uri="{BB962C8B-B14F-4D97-AF65-F5344CB8AC3E}">
        <p14:creationId xmlns:p14="http://schemas.microsoft.com/office/powerpoint/2010/main" val="228019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16667E-6 -3.7037E-6 L 0.17517 -0.00046 " pathEditMode="relative" rAng="0" ptsTypes="AA">
                                      <p:cBhvr>
                                        <p:cTn id="6" dur="1000" fill="hold"/>
                                        <p:tgtEl>
                                          <p:spTgt spid="29"/>
                                        </p:tgtEl>
                                        <p:attrNameLst>
                                          <p:attrName>ppt_x</p:attrName>
                                          <p:attrName>ppt_y</p:attrName>
                                        </p:attrNameLst>
                                      </p:cBhvr>
                                      <p:rCtr x="8750" y="-23"/>
                                    </p:animMotion>
                                  </p:childTnLst>
                                </p:cTn>
                              </p:par>
                              <p:par>
                                <p:cTn id="7" presetID="22" presetClass="entr" presetSubtype="1"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wipe(up)">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7" name="Группа 46"/>
          <p:cNvGrpSpPr/>
          <p:nvPr/>
        </p:nvGrpSpPr>
        <p:grpSpPr>
          <a:xfrm>
            <a:off x="467544" y="1268760"/>
            <a:ext cx="8280920" cy="5299248"/>
            <a:chOff x="467544" y="1268760"/>
            <a:chExt cx="8280920" cy="5299248"/>
          </a:xfrm>
        </p:grpSpPr>
        <p:sp>
          <p:nvSpPr>
            <p:cNvPr id="92" name="Прямоугольник 91"/>
            <p:cNvSpPr/>
            <p:nvPr/>
          </p:nvSpPr>
          <p:spPr bwMode="auto">
            <a:xfrm>
              <a:off x="501174" y="4293096"/>
              <a:ext cx="8247290" cy="2274912"/>
            </a:xfrm>
            <a:prstGeom prst="rect">
              <a:avLst/>
            </a:prstGeom>
            <a:solidFill>
              <a:srgbClr val="F9E383">
                <a:alpha val="1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74" name="Прямоугольник 73"/>
            <p:cNvSpPr/>
            <p:nvPr/>
          </p:nvSpPr>
          <p:spPr bwMode="auto">
            <a:xfrm>
              <a:off x="467544" y="2780928"/>
              <a:ext cx="8247290" cy="1368152"/>
            </a:xfrm>
            <a:prstGeom prst="rect">
              <a:avLst/>
            </a:prstGeom>
            <a:solidFill>
              <a:srgbClr val="F9E383">
                <a:alpha val="1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9" name="Прямоугольник 8"/>
            <p:cNvSpPr/>
            <p:nvPr/>
          </p:nvSpPr>
          <p:spPr bwMode="auto">
            <a:xfrm>
              <a:off x="467544" y="1268760"/>
              <a:ext cx="8247290" cy="1368152"/>
            </a:xfrm>
            <a:prstGeom prst="rect">
              <a:avLst/>
            </a:prstGeom>
            <a:solidFill>
              <a:srgbClr val="F9E383">
                <a:alpha val="1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p:txBody>
        </p:sp>
        <p:sp>
          <p:nvSpPr>
            <p:cNvPr id="5" name="TextBox 4"/>
            <p:cNvSpPr txBox="1"/>
            <p:nvPr/>
          </p:nvSpPr>
          <p:spPr>
            <a:xfrm>
              <a:off x="570902" y="1348748"/>
              <a:ext cx="2792880" cy="1138773"/>
            </a:xfrm>
            <a:prstGeom prst="rect">
              <a:avLst/>
            </a:prstGeom>
            <a:noFill/>
          </p:spPr>
          <p:txBody>
            <a:bodyPr wrap="none" rtlCol="0">
              <a:spAutoFit/>
            </a:bodyPr>
            <a:lstStyle/>
            <a:p>
              <a:r>
                <a:rPr lang="ru-RU" b="1" u="sng" dirty="0" smtClean="0"/>
                <a:t>Договор с условием</a:t>
              </a:r>
            </a:p>
            <a:p>
              <a:r>
                <a:rPr lang="ru-RU" sz="1600" b="1" i="1" dirty="0" smtClean="0">
                  <a:solidFill>
                    <a:schemeClr val="bg2">
                      <a:lumMod val="50000"/>
                    </a:schemeClr>
                  </a:solidFill>
                </a:rPr>
                <a:t>   Вид расчета:</a:t>
              </a:r>
            </a:p>
            <a:p>
              <a:pPr lvl="1">
                <a:buFont typeface="Arial" pitchFamily="34" charset="0"/>
                <a:buChar char="•"/>
              </a:pPr>
              <a:r>
                <a:rPr lang="ru-RU" sz="1600" dirty="0" smtClean="0"/>
                <a:t>  </a:t>
              </a:r>
              <a:r>
                <a:rPr lang="ru-RU" sz="1600" dirty="0" smtClean="0">
                  <a:solidFill>
                    <a:srgbClr val="00B050"/>
                  </a:solidFill>
                </a:rPr>
                <a:t>по заказам</a:t>
              </a:r>
            </a:p>
            <a:p>
              <a:pPr lvl="1">
                <a:buFont typeface="Arial" pitchFamily="34" charset="0"/>
                <a:buChar char="•"/>
              </a:pPr>
              <a:r>
                <a:rPr lang="ru-RU" sz="1600" dirty="0" smtClean="0"/>
                <a:t>  по договору в целом</a:t>
              </a:r>
              <a:endParaRPr lang="en-US" sz="1600" dirty="0"/>
            </a:p>
          </p:txBody>
        </p:sp>
        <p:sp>
          <p:nvSpPr>
            <p:cNvPr id="8" name="TextBox 7"/>
            <p:cNvSpPr txBox="1"/>
            <p:nvPr/>
          </p:nvSpPr>
          <p:spPr>
            <a:xfrm>
              <a:off x="565323" y="2852936"/>
              <a:ext cx="2651367" cy="1138773"/>
            </a:xfrm>
            <a:prstGeom prst="rect">
              <a:avLst/>
            </a:prstGeom>
            <a:noFill/>
          </p:spPr>
          <p:txBody>
            <a:bodyPr wrap="none" rtlCol="0">
              <a:spAutoFit/>
            </a:bodyPr>
            <a:lstStyle/>
            <a:p>
              <a:r>
                <a:rPr lang="ru-RU" b="1" u="sng" dirty="0" smtClean="0"/>
                <a:t>Рамочный договор</a:t>
              </a:r>
            </a:p>
            <a:p>
              <a:r>
                <a:rPr lang="ru-RU" sz="1600" b="1" i="1" dirty="0" smtClean="0">
                  <a:solidFill>
                    <a:schemeClr val="bg2">
                      <a:lumMod val="50000"/>
                    </a:schemeClr>
                  </a:solidFill>
                </a:rPr>
                <a:t>   Вид расчета:</a:t>
              </a:r>
              <a:endParaRPr lang="en-US" sz="1600" b="1" i="1" dirty="0" smtClean="0">
                <a:solidFill>
                  <a:schemeClr val="bg2">
                    <a:lumMod val="50000"/>
                  </a:schemeClr>
                </a:solidFill>
              </a:endParaRPr>
            </a:p>
            <a:p>
              <a:pPr lvl="1">
                <a:buFont typeface="Arial" pitchFamily="34" charset="0"/>
                <a:buChar char="•"/>
              </a:pPr>
              <a:r>
                <a:rPr lang="ru-RU" sz="1600" dirty="0" smtClean="0"/>
                <a:t>  </a:t>
              </a:r>
              <a:r>
                <a:rPr lang="ru-RU" sz="1600" dirty="0" smtClean="0">
                  <a:solidFill>
                    <a:srgbClr val="00B050"/>
                  </a:solidFill>
                </a:rPr>
                <a:t>по заказам</a:t>
              </a:r>
            </a:p>
            <a:p>
              <a:pPr lvl="1">
                <a:buFont typeface="Arial" pitchFamily="34" charset="0"/>
                <a:buChar char="•"/>
              </a:pPr>
              <a:r>
                <a:rPr lang="ru-RU" sz="1600" dirty="0" smtClean="0"/>
                <a:t>  по спецификациям</a:t>
              </a:r>
              <a:endParaRPr lang="en-US" sz="1600" dirty="0"/>
            </a:p>
          </p:txBody>
        </p:sp>
        <p:sp>
          <p:nvSpPr>
            <p:cNvPr id="12" name="TextBox 11"/>
            <p:cNvSpPr txBox="1"/>
            <p:nvPr/>
          </p:nvSpPr>
          <p:spPr>
            <a:xfrm>
              <a:off x="570902" y="4869160"/>
              <a:ext cx="2651367" cy="1384995"/>
            </a:xfrm>
            <a:prstGeom prst="rect">
              <a:avLst/>
            </a:prstGeom>
            <a:noFill/>
          </p:spPr>
          <p:txBody>
            <a:bodyPr wrap="none" rtlCol="0">
              <a:spAutoFit/>
            </a:bodyPr>
            <a:lstStyle/>
            <a:p>
              <a:r>
                <a:rPr lang="ru-RU" b="1" u="sng" dirty="0" smtClean="0"/>
                <a:t>Спецификация</a:t>
              </a:r>
            </a:p>
            <a:p>
              <a:r>
                <a:rPr lang="ru-RU" sz="1600" b="1" i="1" dirty="0" smtClean="0">
                  <a:solidFill>
                    <a:schemeClr val="bg2">
                      <a:lumMod val="50000"/>
                    </a:schemeClr>
                  </a:solidFill>
                </a:rPr>
                <a:t>   Вид расчета:</a:t>
              </a:r>
              <a:endParaRPr lang="en-US" sz="1600" b="1" i="1" dirty="0" smtClean="0">
                <a:solidFill>
                  <a:schemeClr val="bg2">
                    <a:lumMod val="50000"/>
                  </a:schemeClr>
                </a:solidFill>
              </a:endParaRPr>
            </a:p>
            <a:p>
              <a:pPr lvl="1">
                <a:buFont typeface="Arial" pitchFamily="34" charset="0"/>
                <a:buChar char="•"/>
              </a:pPr>
              <a:r>
                <a:rPr lang="ru-RU" sz="1600" dirty="0" smtClean="0"/>
                <a:t>  по спецификациям</a:t>
              </a:r>
            </a:p>
            <a:p>
              <a:pPr lvl="1"/>
              <a:r>
                <a:rPr lang="ru-RU" sz="1600" b="1" i="1" dirty="0">
                  <a:solidFill>
                    <a:schemeClr val="bg2">
                      <a:lumMod val="50000"/>
                    </a:schemeClr>
                  </a:solidFill>
                </a:rPr>
                <a:t> </a:t>
              </a:r>
              <a:r>
                <a:rPr lang="ru-RU" sz="1600" b="1" i="1" dirty="0" smtClean="0">
                  <a:solidFill>
                    <a:schemeClr val="bg2">
                      <a:lumMod val="50000"/>
                    </a:schemeClr>
                  </a:solidFill>
                </a:rPr>
                <a:t>      </a:t>
              </a:r>
              <a:r>
                <a:rPr lang="ru-RU" sz="1400" b="1" i="1" dirty="0" smtClean="0">
                  <a:solidFill>
                    <a:schemeClr val="bg2">
                      <a:lumMod val="50000"/>
                    </a:schemeClr>
                  </a:solidFill>
                </a:rPr>
                <a:t>Вид </a:t>
              </a:r>
              <a:r>
                <a:rPr lang="ru-RU" sz="1400" b="1" i="1" dirty="0">
                  <a:solidFill>
                    <a:schemeClr val="bg2">
                      <a:lumMod val="50000"/>
                    </a:schemeClr>
                  </a:solidFill>
                </a:rPr>
                <a:t>расчета:</a:t>
              </a:r>
              <a:endParaRPr lang="ru-RU" sz="1400" dirty="0" smtClean="0"/>
            </a:p>
            <a:p>
              <a:pPr lvl="2">
                <a:buFont typeface="Arial" pitchFamily="34" charset="0"/>
                <a:buChar char="•"/>
              </a:pPr>
              <a:r>
                <a:rPr lang="ru-RU" sz="1600" dirty="0"/>
                <a:t>   </a:t>
              </a:r>
              <a:r>
                <a:rPr lang="ru-RU" sz="1600" dirty="0">
                  <a:solidFill>
                    <a:srgbClr val="00B050"/>
                  </a:solidFill>
                </a:rPr>
                <a:t>по заказам</a:t>
              </a:r>
              <a:endParaRPr lang="en-US" sz="1600" dirty="0"/>
            </a:p>
          </p:txBody>
        </p:sp>
        <p:sp>
          <p:nvSpPr>
            <p:cNvPr id="13" name="Прямоугольник 12"/>
            <p:cNvSpPr/>
            <p:nvPr/>
          </p:nvSpPr>
          <p:spPr bwMode="auto">
            <a:xfrm>
              <a:off x="3419872" y="1772816"/>
              <a:ext cx="1080000" cy="428628"/>
            </a:xfrm>
            <a:prstGeom prst="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Договор с условием</a:t>
              </a:r>
              <a:endParaRPr kumimoji="0" lang="en-US" sz="1200" b="0" i="0" u="none" strike="noStrike" cap="none" normalizeH="0" baseline="0" dirty="0" smtClean="0">
                <a:ln>
                  <a:noFill/>
                </a:ln>
                <a:solidFill>
                  <a:schemeClr val="tx1"/>
                </a:solidFill>
                <a:effectLst/>
                <a:latin typeface="Arial" charset="0"/>
              </a:endParaRPr>
            </a:p>
          </p:txBody>
        </p:sp>
        <p:sp>
          <p:nvSpPr>
            <p:cNvPr id="26" name="Прямоугольник 25"/>
            <p:cNvSpPr/>
            <p:nvPr/>
          </p:nvSpPr>
          <p:spPr bwMode="auto">
            <a:xfrm>
              <a:off x="5076056" y="4728564"/>
              <a:ext cx="1404000" cy="428628"/>
            </a:xfrm>
            <a:prstGeom prst="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Спецификация 1</a:t>
              </a:r>
              <a:endParaRPr kumimoji="0" lang="en-US" sz="1200" b="0" i="0" u="none" strike="noStrike" cap="none" normalizeH="0" baseline="0" dirty="0" smtClean="0">
                <a:ln>
                  <a:noFill/>
                </a:ln>
                <a:solidFill>
                  <a:schemeClr val="tx1"/>
                </a:solidFill>
                <a:effectLst/>
                <a:latin typeface="Arial" charset="0"/>
              </a:endParaRPr>
            </a:p>
          </p:txBody>
        </p:sp>
        <p:sp>
          <p:nvSpPr>
            <p:cNvPr id="27" name="Прямоугольник 26"/>
            <p:cNvSpPr/>
            <p:nvPr/>
          </p:nvSpPr>
          <p:spPr bwMode="auto">
            <a:xfrm>
              <a:off x="7071760" y="4428562"/>
              <a:ext cx="1072800" cy="428628"/>
            </a:xfrm>
            <a:prstGeom prst="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Заказ1</a:t>
              </a:r>
              <a:endParaRPr kumimoji="0" lang="en-US" sz="1200" b="0" i="0" u="none" strike="noStrike" cap="none" normalizeH="0" baseline="0" dirty="0" smtClean="0">
                <a:ln>
                  <a:noFill/>
                </a:ln>
                <a:solidFill>
                  <a:schemeClr val="tx1"/>
                </a:solidFill>
                <a:effectLst/>
                <a:latin typeface="Arial" charset="0"/>
              </a:endParaRPr>
            </a:p>
          </p:txBody>
        </p:sp>
        <p:sp>
          <p:nvSpPr>
            <p:cNvPr id="28" name="Прямоугольник 27"/>
            <p:cNvSpPr/>
            <p:nvPr/>
          </p:nvSpPr>
          <p:spPr bwMode="auto">
            <a:xfrm>
              <a:off x="7071760" y="5000066"/>
              <a:ext cx="1072800" cy="428628"/>
            </a:xfrm>
            <a:prstGeom prst="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Заказ2</a:t>
              </a:r>
              <a:endParaRPr kumimoji="0" lang="en-US" sz="1200" b="0" i="0" u="none" strike="noStrike" cap="none" normalizeH="0" baseline="0" dirty="0" smtClean="0">
                <a:ln>
                  <a:noFill/>
                </a:ln>
                <a:solidFill>
                  <a:schemeClr val="tx1"/>
                </a:solidFill>
                <a:effectLst/>
                <a:latin typeface="Arial" charset="0"/>
              </a:endParaRPr>
            </a:p>
          </p:txBody>
        </p:sp>
        <p:cxnSp>
          <p:nvCxnSpPr>
            <p:cNvPr id="32" name="Прямая соединительная линия 20"/>
            <p:cNvCxnSpPr>
              <a:stCxn id="26" idx="3"/>
              <a:endCxn id="27" idx="1"/>
            </p:cNvCxnSpPr>
            <p:nvPr/>
          </p:nvCxnSpPr>
          <p:spPr bwMode="auto">
            <a:xfrm flipV="1">
              <a:off x="6480056" y="4642876"/>
              <a:ext cx="591704" cy="300002"/>
            </a:xfrm>
            <a:prstGeom prst="bentConnector3">
              <a:avLst>
                <a:gd name="adj1" fmla="val 50000"/>
              </a:avLst>
            </a:prstGeom>
            <a:solidFill>
              <a:srgbClr val="F9E383">
                <a:alpha val="50000"/>
              </a:srgbClr>
            </a:solidFill>
            <a:ln w="190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Прямоугольник 44"/>
            <p:cNvSpPr/>
            <p:nvPr/>
          </p:nvSpPr>
          <p:spPr bwMode="auto">
            <a:xfrm>
              <a:off x="3419872" y="5228580"/>
              <a:ext cx="1080000" cy="428628"/>
            </a:xfrm>
            <a:prstGeom prst="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Договор (рамочный)</a:t>
              </a:r>
              <a:endParaRPr kumimoji="0" lang="en-US" sz="1200" b="0" i="0" u="none" strike="noStrike" cap="none" normalizeH="0" baseline="0" dirty="0" smtClean="0">
                <a:ln>
                  <a:noFill/>
                </a:ln>
                <a:solidFill>
                  <a:schemeClr val="tx1"/>
                </a:solidFill>
                <a:effectLst/>
                <a:latin typeface="Arial" charset="0"/>
              </a:endParaRPr>
            </a:p>
          </p:txBody>
        </p:sp>
        <p:cxnSp>
          <p:nvCxnSpPr>
            <p:cNvPr id="46" name="Прямая соединительная линия 22"/>
            <p:cNvCxnSpPr>
              <a:stCxn id="45" idx="3"/>
              <a:endCxn id="26" idx="1"/>
            </p:cNvCxnSpPr>
            <p:nvPr/>
          </p:nvCxnSpPr>
          <p:spPr bwMode="auto">
            <a:xfrm flipV="1">
              <a:off x="4499872" y="4942878"/>
              <a:ext cx="576184" cy="500016"/>
            </a:xfrm>
            <a:prstGeom prst="bentConnector3">
              <a:avLst>
                <a:gd name="adj1" fmla="val 50000"/>
              </a:avLst>
            </a:prstGeom>
            <a:solidFill>
              <a:srgbClr val="F9E383">
                <a:alpha val="50000"/>
              </a:srgbClr>
            </a:solidFill>
            <a:ln w="190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Прямоугольник 52"/>
            <p:cNvSpPr/>
            <p:nvPr/>
          </p:nvSpPr>
          <p:spPr bwMode="auto">
            <a:xfrm>
              <a:off x="5076056" y="5785884"/>
              <a:ext cx="1404000" cy="428628"/>
            </a:xfrm>
            <a:prstGeom prst="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Спецификация 2</a:t>
              </a:r>
              <a:endParaRPr kumimoji="0" lang="en-US" sz="1200" b="0" i="0" u="none" strike="noStrike" cap="none" normalizeH="0" baseline="0" dirty="0" smtClean="0">
                <a:ln>
                  <a:noFill/>
                </a:ln>
                <a:solidFill>
                  <a:schemeClr val="tx1"/>
                </a:solidFill>
                <a:effectLst/>
                <a:latin typeface="Arial" charset="0"/>
              </a:endParaRPr>
            </a:p>
          </p:txBody>
        </p:sp>
        <p:cxnSp>
          <p:nvCxnSpPr>
            <p:cNvPr id="54" name="Прямая соединительная линия 22"/>
            <p:cNvCxnSpPr>
              <a:stCxn id="45" idx="3"/>
              <a:endCxn id="53" idx="1"/>
            </p:cNvCxnSpPr>
            <p:nvPr/>
          </p:nvCxnSpPr>
          <p:spPr bwMode="auto">
            <a:xfrm>
              <a:off x="4499872" y="5442894"/>
              <a:ext cx="576184" cy="557304"/>
            </a:xfrm>
            <a:prstGeom prst="bentConnector3">
              <a:avLst>
                <a:gd name="adj1" fmla="val 50000"/>
              </a:avLst>
            </a:prstGeom>
            <a:solidFill>
              <a:srgbClr val="F9E383">
                <a:alpha val="50000"/>
              </a:srgbClr>
            </a:solidFill>
            <a:ln w="190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Прямая соединительная линия 22"/>
            <p:cNvCxnSpPr>
              <a:stCxn id="26" idx="3"/>
              <a:endCxn id="28" idx="1"/>
            </p:cNvCxnSpPr>
            <p:nvPr/>
          </p:nvCxnSpPr>
          <p:spPr bwMode="auto">
            <a:xfrm>
              <a:off x="6480056" y="4942878"/>
              <a:ext cx="591704" cy="271502"/>
            </a:xfrm>
            <a:prstGeom prst="bentConnector3">
              <a:avLst>
                <a:gd name="adj1" fmla="val 50000"/>
              </a:avLst>
            </a:prstGeom>
            <a:solidFill>
              <a:srgbClr val="F9E383">
                <a:alpha val="50000"/>
              </a:srgbClr>
            </a:solidFill>
            <a:ln w="190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Прямоугольник 64"/>
            <p:cNvSpPr/>
            <p:nvPr/>
          </p:nvSpPr>
          <p:spPr bwMode="auto">
            <a:xfrm>
              <a:off x="7071760" y="5500132"/>
              <a:ext cx="1072800" cy="428628"/>
            </a:xfrm>
            <a:prstGeom prst="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Заказ3</a:t>
              </a:r>
              <a:endParaRPr kumimoji="0" lang="en-US" sz="1200" b="0" i="0" u="none" strike="noStrike" cap="none" normalizeH="0" baseline="0" dirty="0" smtClean="0">
                <a:ln>
                  <a:noFill/>
                </a:ln>
                <a:solidFill>
                  <a:schemeClr val="tx1"/>
                </a:solidFill>
                <a:effectLst/>
                <a:latin typeface="Arial" charset="0"/>
              </a:endParaRPr>
            </a:p>
          </p:txBody>
        </p:sp>
        <p:sp>
          <p:nvSpPr>
            <p:cNvPr id="66" name="Прямоугольник 65"/>
            <p:cNvSpPr/>
            <p:nvPr/>
          </p:nvSpPr>
          <p:spPr bwMode="auto">
            <a:xfrm>
              <a:off x="7071760" y="6071636"/>
              <a:ext cx="1072800" cy="428628"/>
            </a:xfrm>
            <a:prstGeom prst="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Заказ4</a:t>
              </a:r>
              <a:endParaRPr kumimoji="0" lang="en-US" sz="1200" b="0" i="0" u="none" strike="noStrike" cap="none" normalizeH="0" baseline="0" dirty="0" smtClean="0">
                <a:ln>
                  <a:noFill/>
                </a:ln>
                <a:solidFill>
                  <a:schemeClr val="tx1"/>
                </a:solidFill>
                <a:effectLst/>
                <a:latin typeface="Arial" charset="0"/>
              </a:endParaRPr>
            </a:p>
          </p:txBody>
        </p:sp>
        <p:cxnSp>
          <p:nvCxnSpPr>
            <p:cNvPr id="67" name="Прямая соединительная линия 20"/>
            <p:cNvCxnSpPr>
              <a:stCxn id="53" idx="3"/>
              <a:endCxn id="65" idx="1"/>
            </p:cNvCxnSpPr>
            <p:nvPr/>
          </p:nvCxnSpPr>
          <p:spPr bwMode="auto">
            <a:xfrm flipV="1">
              <a:off x="6480056" y="5714446"/>
              <a:ext cx="591704" cy="285752"/>
            </a:xfrm>
            <a:prstGeom prst="bentConnector3">
              <a:avLst>
                <a:gd name="adj1" fmla="val 50000"/>
              </a:avLst>
            </a:prstGeom>
            <a:solidFill>
              <a:srgbClr val="F9E383">
                <a:alpha val="50000"/>
              </a:srgbClr>
            </a:solidFill>
            <a:ln w="190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Прямая соединительная линия 22"/>
            <p:cNvCxnSpPr/>
            <p:nvPr/>
          </p:nvCxnSpPr>
          <p:spPr bwMode="auto">
            <a:xfrm>
              <a:off x="6360230" y="6000198"/>
              <a:ext cx="1588" cy="1588"/>
            </a:xfrm>
            <a:prstGeom prst="bentConnector3">
              <a:avLst>
                <a:gd name="adj1" fmla="val 14395466"/>
              </a:avLst>
            </a:prstGeom>
            <a:solidFill>
              <a:srgbClr val="F9E383">
                <a:alpha val="50000"/>
              </a:srgbClr>
            </a:solidFill>
            <a:ln w="190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Прямая соединительная линия 22"/>
            <p:cNvCxnSpPr>
              <a:stCxn id="53" idx="3"/>
              <a:endCxn id="66" idx="1"/>
            </p:cNvCxnSpPr>
            <p:nvPr/>
          </p:nvCxnSpPr>
          <p:spPr bwMode="auto">
            <a:xfrm>
              <a:off x="6480056" y="6000198"/>
              <a:ext cx="591704" cy="285752"/>
            </a:xfrm>
            <a:prstGeom prst="bentConnector3">
              <a:avLst>
                <a:gd name="adj1" fmla="val 50000"/>
              </a:avLst>
            </a:prstGeom>
            <a:solidFill>
              <a:srgbClr val="F9E383">
                <a:alpha val="50000"/>
              </a:srgbClr>
            </a:solidFill>
            <a:ln w="190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Прямоугольник 77"/>
            <p:cNvSpPr/>
            <p:nvPr/>
          </p:nvSpPr>
          <p:spPr bwMode="auto">
            <a:xfrm>
              <a:off x="3419872" y="3216396"/>
              <a:ext cx="1080000" cy="428628"/>
            </a:xfrm>
            <a:prstGeom prst="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Договор (рамочный)</a:t>
              </a:r>
              <a:endParaRPr kumimoji="0" lang="en-US" sz="1200" b="0" i="0" u="none" strike="noStrike" cap="none" normalizeH="0" baseline="0" dirty="0" smtClean="0">
                <a:ln>
                  <a:noFill/>
                </a:ln>
                <a:solidFill>
                  <a:schemeClr val="tx1"/>
                </a:solidFill>
                <a:effectLst/>
                <a:latin typeface="Arial" charset="0"/>
              </a:endParaRPr>
            </a:p>
          </p:txBody>
        </p:sp>
        <p:sp>
          <p:nvSpPr>
            <p:cNvPr id="79" name="Прямоугольник 78"/>
            <p:cNvSpPr/>
            <p:nvPr/>
          </p:nvSpPr>
          <p:spPr bwMode="auto">
            <a:xfrm>
              <a:off x="5220072" y="2924944"/>
              <a:ext cx="1071570" cy="428628"/>
            </a:xfrm>
            <a:prstGeom prst="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Заказ1</a:t>
              </a:r>
              <a:endParaRPr kumimoji="0" lang="en-US" sz="1200" b="0" i="0" u="none" strike="noStrike" cap="none" normalizeH="0" baseline="0" dirty="0" smtClean="0">
                <a:ln>
                  <a:noFill/>
                </a:ln>
                <a:solidFill>
                  <a:schemeClr val="tx1"/>
                </a:solidFill>
                <a:effectLst/>
                <a:latin typeface="Arial" charset="0"/>
              </a:endParaRPr>
            </a:p>
          </p:txBody>
        </p:sp>
        <p:sp>
          <p:nvSpPr>
            <p:cNvPr id="80" name="Прямоугольник 79"/>
            <p:cNvSpPr/>
            <p:nvPr/>
          </p:nvSpPr>
          <p:spPr bwMode="auto">
            <a:xfrm>
              <a:off x="5220072" y="3496448"/>
              <a:ext cx="1071570" cy="428628"/>
            </a:xfrm>
            <a:prstGeom prst="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Заказ2</a:t>
              </a:r>
              <a:endParaRPr kumimoji="0" lang="en-US" sz="1200" b="0" i="0" u="none" strike="noStrike" cap="none" normalizeH="0" baseline="0" dirty="0" smtClean="0">
                <a:ln>
                  <a:noFill/>
                </a:ln>
                <a:solidFill>
                  <a:schemeClr val="tx1"/>
                </a:solidFill>
                <a:effectLst/>
                <a:latin typeface="Arial" charset="0"/>
              </a:endParaRPr>
            </a:p>
          </p:txBody>
        </p:sp>
        <p:cxnSp>
          <p:nvCxnSpPr>
            <p:cNvPr id="81" name="Прямая соединительная линия 20"/>
            <p:cNvCxnSpPr>
              <a:stCxn id="78" idx="3"/>
              <a:endCxn id="79" idx="1"/>
            </p:cNvCxnSpPr>
            <p:nvPr/>
          </p:nvCxnSpPr>
          <p:spPr bwMode="auto">
            <a:xfrm flipV="1">
              <a:off x="4499872" y="3139258"/>
              <a:ext cx="720200" cy="291452"/>
            </a:xfrm>
            <a:prstGeom prst="bentConnector3">
              <a:avLst>
                <a:gd name="adj1" fmla="val 50000"/>
              </a:avLst>
            </a:prstGeom>
            <a:solidFill>
              <a:srgbClr val="F9E383">
                <a:alpha val="50000"/>
              </a:srgbClr>
            </a:solidFill>
            <a:ln w="190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Прямая соединительная линия 22"/>
            <p:cNvCxnSpPr>
              <a:stCxn id="78" idx="3"/>
              <a:endCxn id="80" idx="1"/>
            </p:cNvCxnSpPr>
            <p:nvPr/>
          </p:nvCxnSpPr>
          <p:spPr bwMode="auto">
            <a:xfrm>
              <a:off x="4499872" y="3430710"/>
              <a:ext cx="720200" cy="280052"/>
            </a:xfrm>
            <a:prstGeom prst="bentConnector3">
              <a:avLst>
                <a:gd name="adj1" fmla="val 50000"/>
              </a:avLst>
            </a:prstGeom>
            <a:solidFill>
              <a:srgbClr val="F9E383">
                <a:alpha val="50000"/>
              </a:srgbClr>
            </a:solidFill>
            <a:ln w="190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Прямоугольник 84"/>
            <p:cNvSpPr/>
            <p:nvPr/>
          </p:nvSpPr>
          <p:spPr bwMode="auto">
            <a:xfrm>
              <a:off x="5232612" y="1492764"/>
              <a:ext cx="1071570" cy="428628"/>
            </a:xfrm>
            <a:prstGeom prst="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Заказ1</a:t>
              </a:r>
              <a:endParaRPr kumimoji="0" lang="en-US" sz="1200" b="0" i="0" u="none" strike="noStrike" cap="none" normalizeH="0" baseline="0" dirty="0" smtClean="0">
                <a:ln>
                  <a:noFill/>
                </a:ln>
                <a:solidFill>
                  <a:schemeClr val="tx1"/>
                </a:solidFill>
                <a:effectLst/>
                <a:latin typeface="Arial" charset="0"/>
              </a:endParaRPr>
            </a:p>
          </p:txBody>
        </p:sp>
        <p:sp>
          <p:nvSpPr>
            <p:cNvPr id="86" name="Прямоугольник 85"/>
            <p:cNvSpPr/>
            <p:nvPr/>
          </p:nvSpPr>
          <p:spPr bwMode="auto">
            <a:xfrm>
              <a:off x="5232612" y="2064268"/>
              <a:ext cx="1071570" cy="428628"/>
            </a:xfrm>
            <a:prstGeom prst="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Заказ2</a:t>
              </a:r>
              <a:endParaRPr kumimoji="0" lang="en-US" sz="1200" b="0" i="0" u="none" strike="noStrike" cap="none" normalizeH="0" baseline="0" dirty="0" smtClean="0">
                <a:ln>
                  <a:noFill/>
                </a:ln>
                <a:solidFill>
                  <a:schemeClr val="tx1"/>
                </a:solidFill>
                <a:effectLst/>
                <a:latin typeface="Arial" charset="0"/>
              </a:endParaRPr>
            </a:p>
          </p:txBody>
        </p:sp>
        <p:cxnSp>
          <p:nvCxnSpPr>
            <p:cNvPr id="87" name="Прямая соединительная линия 20"/>
            <p:cNvCxnSpPr>
              <a:stCxn id="13" idx="3"/>
              <a:endCxn id="85" idx="1"/>
            </p:cNvCxnSpPr>
            <p:nvPr/>
          </p:nvCxnSpPr>
          <p:spPr bwMode="auto">
            <a:xfrm flipV="1">
              <a:off x="4499872" y="1707078"/>
              <a:ext cx="732740" cy="280052"/>
            </a:xfrm>
            <a:prstGeom prst="bentConnector3">
              <a:avLst>
                <a:gd name="adj1" fmla="val 50000"/>
              </a:avLst>
            </a:prstGeom>
            <a:solidFill>
              <a:srgbClr val="F9E383">
                <a:alpha val="50000"/>
              </a:srgbClr>
            </a:solidFill>
            <a:ln w="190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Прямая соединительная линия 22"/>
            <p:cNvCxnSpPr>
              <a:stCxn id="13" idx="3"/>
              <a:endCxn id="86" idx="1"/>
            </p:cNvCxnSpPr>
            <p:nvPr/>
          </p:nvCxnSpPr>
          <p:spPr bwMode="auto">
            <a:xfrm>
              <a:off x="4499872" y="1987130"/>
              <a:ext cx="732740" cy="291452"/>
            </a:xfrm>
            <a:prstGeom prst="bentConnector3">
              <a:avLst>
                <a:gd name="adj1" fmla="val 50000"/>
              </a:avLst>
            </a:prstGeom>
            <a:solidFill>
              <a:srgbClr val="F9E383">
                <a:alpha val="50000"/>
              </a:srgbClr>
            </a:solidFill>
            <a:ln w="190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Прямоугольник 93"/>
            <p:cNvSpPr/>
            <p:nvPr/>
          </p:nvSpPr>
          <p:spPr bwMode="auto">
            <a:xfrm>
              <a:off x="7857578" y="4500000"/>
              <a:ext cx="714380" cy="285752"/>
            </a:xfrm>
            <a:prstGeom prst="rect">
              <a:avLst/>
            </a:prstGeom>
            <a:solidFill>
              <a:schemeClr val="bg2">
                <a:alpha val="50000"/>
              </a:schemeClr>
            </a:solidFill>
            <a:ln w="444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график</a:t>
              </a:r>
              <a:endParaRPr kumimoji="0" lang="en-US" sz="1200" b="0" i="0" u="none" strike="noStrike" cap="none" normalizeH="0" baseline="0" dirty="0" smtClean="0">
                <a:ln>
                  <a:noFill/>
                </a:ln>
                <a:solidFill>
                  <a:schemeClr val="tx1"/>
                </a:solidFill>
                <a:effectLst/>
                <a:latin typeface="Arial" charset="0"/>
              </a:endParaRPr>
            </a:p>
          </p:txBody>
        </p:sp>
        <p:sp>
          <p:nvSpPr>
            <p:cNvPr id="95" name="Прямоугольник 94"/>
            <p:cNvSpPr/>
            <p:nvPr/>
          </p:nvSpPr>
          <p:spPr bwMode="auto">
            <a:xfrm>
              <a:off x="7857578" y="5071504"/>
              <a:ext cx="714380" cy="285752"/>
            </a:xfrm>
            <a:prstGeom prst="rect">
              <a:avLst/>
            </a:prstGeom>
            <a:solidFill>
              <a:schemeClr val="bg2">
                <a:alpha val="50000"/>
              </a:schemeClr>
            </a:solidFill>
            <a:ln w="444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график</a:t>
              </a:r>
              <a:endParaRPr kumimoji="0" lang="en-US" sz="1200" b="0" i="0" u="none" strike="noStrike" cap="none" normalizeH="0" baseline="0" dirty="0" smtClean="0">
                <a:ln>
                  <a:noFill/>
                </a:ln>
                <a:solidFill>
                  <a:schemeClr val="tx1"/>
                </a:solidFill>
                <a:effectLst/>
                <a:latin typeface="Arial" charset="0"/>
              </a:endParaRPr>
            </a:p>
          </p:txBody>
        </p:sp>
        <p:sp>
          <p:nvSpPr>
            <p:cNvPr id="96" name="Прямоугольник 95"/>
            <p:cNvSpPr/>
            <p:nvPr/>
          </p:nvSpPr>
          <p:spPr bwMode="auto">
            <a:xfrm>
              <a:off x="7857578" y="5571570"/>
              <a:ext cx="714380" cy="285752"/>
            </a:xfrm>
            <a:prstGeom prst="rect">
              <a:avLst/>
            </a:prstGeom>
            <a:solidFill>
              <a:schemeClr val="bg2">
                <a:alpha val="50000"/>
              </a:schemeClr>
            </a:solidFill>
            <a:ln w="444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график</a:t>
              </a:r>
              <a:endParaRPr kumimoji="0" lang="en-US" sz="1200" b="0" i="0" u="none" strike="noStrike" cap="none" normalizeH="0" baseline="0" dirty="0" smtClean="0">
                <a:ln>
                  <a:noFill/>
                </a:ln>
                <a:solidFill>
                  <a:schemeClr val="tx1"/>
                </a:solidFill>
                <a:effectLst/>
                <a:latin typeface="Arial" charset="0"/>
              </a:endParaRPr>
            </a:p>
          </p:txBody>
        </p:sp>
        <p:sp>
          <p:nvSpPr>
            <p:cNvPr id="97" name="Прямоугольник 96"/>
            <p:cNvSpPr/>
            <p:nvPr/>
          </p:nvSpPr>
          <p:spPr bwMode="auto">
            <a:xfrm>
              <a:off x="7857578" y="6143074"/>
              <a:ext cx="714380" cy="285752"/>
            </a:xfrm>
            <a:prstGeom prst="rect">
              <a:avLst/>
            </a:prstGeom>
            <a:solidFill>
              <a:schemeClr val="bg2">
                <a:alpha val="50000"/>
              </a:schemeClr>
            </a:solidFill>
            <a:ln w="444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график</a:t>
              </a:r>
              <a:endParaRPr kumimoji="0" lang="en-US" sz="1200" b="0" i="0" u="none" strike="noStrike" cap="none" normalizeH="0" baseline="0" dirty="0" smtClean="0">
                <a:ln>
                  <a:noFill/>
                </a:ln>
                <a:solidFill>
                  <a:schemeClr val="tx1"/>
                </a:solidFill>
                <a:effectLst/>
                <a:latin typeface="Arial" charset="0"/>
              </a:endParaRPr>
            </a:p>
          </p:txBody>
        </p:sp>
        <p:sp>
          <p:nvSpPr>
            <p:cNvPr id="98" name="Прямоугольник 97"/>
            <p:cNvSpPr/>
            <p:nvPr/>
          </p:nvSpPr>
          <p:spPr bwMode="auto">
            <a:xfrm>
              <a:off x="6089868" y="1564202"/>
              <a:ext cx="714380" cy="285752"/>
            </a:xfrm>
            <a:prstGeom prst="rect">
              <a:avLst/>
            </a:prstGeom>
            <a:solidFill>
              <a:schemeClr val="bg2">
                <a:alpha val="50000"/>
              </a:schemeClr>
            </a:solidFill>
            <a:ln w="444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график</a:t>
              </a:r>
              <a:endParaRPr kumimoji="0" lang="en-US" sz="1200" b="0" i="0" u="none" strike="noStrike" cap="none" normalizeH="0" baseline="0" dirty="0" smtClean="0">
                <a:ln>
                  <a:noFill/>
                </a:ln>
                <a:solidFill>
                  <a:schemeClr val="tx1"/>
                </a:solidFill>
                <a:effectLst/>
                <a:latin typeface="Arial" charset="0"/>
              </a:endParaRPr>
            </a:p>
          </p:txBody>
        </p:sp>
        <p:sp>
          <p:nvSpPr>
            <p:cNvPr id="99" name="Прямоугольник 98"/>
            <p:cNvSpPr/>
            <p:nvPr/>
          </p:nvSpPr>
          <p:spPr bwMode="auto">
            <a:xfrm>
              <a:off x="6089868" y="2135706"/>
              <a:ext cx="714380" cy="285752"/>
            </a:xfrm>
            <a:prstGeom prst="rect">
              <a:avLst/>
            </a:prstGeom>
            <a:solidFill>
              <a:schemeClr val="bg2">
                <a:alpha val="50000"/>
              </a:schemeClr>
            </a:solidFill>
            <a:ln w="444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график</a:t>
              </a:r>
              <a:endParaRPr kumimoji="0" lang="en-US" sz="1200" b="0" i="0" u="none" strike="noStrike" cap="none" normalizeH="0" baseline="0" dirty="0" smtClean="0">
                <a:ln>
                  <a:noFill/>
                </a:ln>
                <a:solidFill>
                  <a:schemeClr val="tx1"/>
                </a:solidFill>
                <a:effectLst/>
                <a:latin typeface="Arial" charset="0"/>
              </a:endParaRPr>
            </a:p>
          </p:txBody>
        </p:sp>
        <p:sp>
          <p:nvSpPr>
            <p:cNvPr id="100" name="Прямоугольник 99"/>
            <p:cNvSpPr/>
            <p:nvPr/>
          </p:nvSpPr>
          <p:spPr bwMode="auto">
            <a:xfrm>
              <a:off x="6077328" y="2996382"/>
              <a:ext cx="714380" cy="285752"/>
            </a:xfrm>
            <a:prstGeom prst="rect">
              <a:avLst/>
            </a:prstGeom>
            <a:solidFill>
              <a:schemeClr val="bg2">
                <a:alpha val="50000"/>
              </a:schemeClr>
            </a:solidFill>
            <a:ln w="444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график</a:t>
              </a:r>
              <a:endParaRPr kumimoji="0" lang="en-US" sz="1200" b="0" i="0" u="none" strike="noStrike" cap="none" normalizeH="0" baseline="0" dirty="0" smtClean="0">
                <a:ln>
                  <a:noFill/>
                </a:ln>
                <a:solidFill>
                  <a:schemeClr val="tx1"/>
                </a:solidFill>
                <a:effectLst/>
                <a:latin typeface="Arial" charset="0"/>
              </a:endParaRPr>
            </a:p>
          </p:txBody>
        </p:sp>
        <p:sp>
          <p:nvSpPr>
            <p:cNvPr id="101" name="Прямоугольник 100"/>
            <p:cNvSpPr/>
            <p:nvPr/>
          </p:nvSpPr>
          <p:spPr bwMode="auto">
            <a:xfrm>
              <a:off x="6077328" y="3567886"/>
              <a:ext cx="714380" cy="285752"/>
            </a:xfrm>
            <a:prstGeom prst="rect">
              <a:avLst/>
            </a:prstGeom>
            <a:solidFill>
              <a:schemeClr val="bg2">
                <a:alpha val="50000"/>
              </a:schemeClr>
            </a:solidFill>
            <a:ln w="444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график</a:t>
              </a:r>
              <a:endParaRPr kumimoji="0" lang="en-US" sz="1200" b="0" i="0" u="none" strike="noStrike" cap="none" normalizeH="0" baseline="0" dirty="0" smtClean="0">
                <a:ln>
                  <a:noFill/>
                </a:ln>
                <a:solidFill>
                  <a:schemeClr val="tx1"/>
                </a:solidFill>
                <a:effectLst/>
                <a:latin typeface="Arial" charset="0"/>
              </a:endParaRPr>
            </a:p>
          </p:txBody>
        </p:sp>
        <p:sp>
          <p:nvSpPr>
            <p:cNvPr id="40" name="TextBox 39"/>
            <p:cNvSpPr txBox="1"/>
            <p:nvPr/>
          </p:nvSpPr>
          <p:spPr>
            <a:xfrm>
              <a:off x="7036922" y="1412776"/>
              <a:ext cx="760593" cy="307777"/>
            </a:xfrm>
            <a:prstGeom prst="rect">
              <a:avLst/>
            </a:prstGeom>
            <a:noFill/>
          </p:spPr>
          <p:txBody>
            <a:bodyPr wrap="none" rtlCol="0">
              <a:spAutoFit/>
            </a:bodyPr>
            <a:lstStyle/>
            <a:p>
              <a:r>
                <a:rPr lang="ru-RU" sz="1400" dirty="0" smtClean="0"/>
                <a:t>оплата</a:t>
              </a:r>
              <a:endParaRPr lang="ru-RU" sz="1400" dirty="0"/>
            </a:p>
          </p:txBody>
        </p:sp>
        <p:sp>
          <p:nvSpPr>
            <p:cNvPr id="106" name="TextBox 105"/>
            <p:cNvSpPr txBox="1"/>
            <p:nvPr/>
          </p:nvSpPr>
          <p:spPr>
            <a:xfrm>
              <a:off x="7029763" y="1700808"/>
              <a:ext cx="1246239" cy="307777"/>
            </a:xfrm>
            <a:prstGeom prst="rect">
              <a:avLst/>
            </a:prstGeom>
            <a:noFill/>
          </p:spPr>
          <p:txBody>
            <a:bodyPr wrap="none" rtlCol="0">
              <a:spAutoFit/>
            </a:bodyPr>
            <a:lstStyle/>
            <a:p>
              <a:r>
                <a:rPr lang="ru-RU" sz="1400" dirty="0" smtClean="0"/>
                <a:t>поступление</a:t>
              </a:r>
              <a:endParaRPr lang="ru-RU" sz="1400" dirty="0"/>
            </a:p>
          </p:txBody>
        </p:sp>
        <p:cxnSp>
          <p:nvCxnSpPr>
            <p:cNvPr id="42" name="Прямая соединительная линия 41"/>
            <p:cNvCxnSpPr>
              <a:stCxn id="98" idx="3"/>
              <a:endCxn id="40" idx="1"/>
            </p:cNvCxnSpPr>
            <p:nvPr/>
          </p:nvCxnSpPr>
          <p:spPr bwMode="auto">
            <a:xfrm flipV="1">
              <a:off x="6804248" y="1566665"/>
              <a:ext cx="232674" cy="140413"/>
            </a:xfrm>
            <a:prstGeom prst="line">
              <a:avLst/>
            </a:prstGeom>
            <a:solidFill>
              <a:srgbClr val="F9E383">
                <a:alpha val="50000"/>
              </a:srgbClr>
            </a:solidFill>
            <a:ln w="190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Прямая соединительная линия 107"/>
            <p:cNvCxnSpPr>
              <a:stCxn id="98" idx="3"/>
              <a:endCxn id="106" idx="1"/>
            </p:cNvCxnSpPr>
            <p:nvPr/>
          </p:nvCxnSpPr>
          <p:spPr bwMode="auto">
            <a:xfrm>
              <a:off x="6804248" y="1707078"/>
              <a:ext cx="225515" cy="147619"/>
            </a:xfrm>
            <a:prstGeom prst="line">
              <a:avLst/>
            </a:prstGeom>
            <a:solidFill>
              <a:srgbClr val="F9E383">
                <a:alpha val="50000"/>
              </a:srgbClr>
            </a:solidFill>
            <a:ln w="190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TextBox 108"/>
            <p:cNvSpPr txBox="1"/>
            <p:nvPr/>
          </p:nvSpPr>
          <p:spPr>
            <a:xfrm>
              <a:off x="7036922" y="1990587"/>
              <a:ext cx="760593" cy="307777"/>
            </a:xfrm>
            <a:prstGeom prst="rect">
              <a:avLst/>
            </a:prstGeom>
            <a:noFill/>
          </p:spPr>
          <p:txBody>
            <a:bodyPr wrap="none" rtlCol="0">
              <a:spAutoFit/>
            </a:bodyPr>
            <a:lstStyle/>
            <a:p>
              <a:r>
                <a:rPr lang="ru-RU" sz="1400" dirty="0" smtClean="0"/>
                <a:t>оплата</a:t>
              </a:r>
              <a:endParaRPr lang="ru-RU" sz="1400" dirty="0"/>
            </a:p>
          </p:txBody>
        </p:sp>
        <p:sp>
          <p:nvSpPr>
            <p:cNvPr id="110" name="TextBox 109"/>
            <p:cNvSpPr txBox="1"/>
            <p:nvPr/>
          </p:nvSpPr>
          <p:spPr>
            <a:xfrm>
              <a:off x="7029763" y="2278619"/>
              <a:ext cx="1246239" cy="307777"/>
            </a:xfrm>
            <a:prstGeom prst="rect">
              <a:avLst/>
            </a:prstGeom>
            <a:noFill/>
          </p:spPr>
          <p:txBody>
            <a:bodyPr wrap="none" rtlCol="0">
              <a:spAutoFit/>
            </a:bodyPr>
            <a:lstStyle/>
            <a:p>
              <a:r>
                <a:rPr lang="ru-RU" sz="1400" dirty="0" smtClean="0"/>
                <a:t>поступление</a:t>
              </a:r>
              <a:endParaRPr lang="ru-RU" sz="1400" dirty="0"/>
            </a:p>
          </p:txBody>
        </p:sp>
        <p:cxnSp>
          <p:nvCxnSpPr>
            <p:cNvPr id="111" name="Прямая соединительная линия 110"/>
            <p:cNvCxnSpPr>
              <a:endCxn id="109" idx="1"/>
            </p:cNvCxnSpPr>
            <p:nvPr/>
          </p:nvCxnSpPr>
          <p:spPr bwMode="auto">
            <a:xfrm flipV="1">
              <a:off x="6804248" y="2144476"/>
              <a:ext cx="232674" cy="140413"/>
            </a:xfrm>
            <a:prstGeom prst="line">
              <a:avLst/>
            </a:prstGeom>
            <a:solidFill>
              <a:srgbClr val="F9E383">
                <a:alpha val="50000"/>
              </a:srgbClr>
            </a:solidFill>
            <a:ln w="190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Прямая соединительная линия 111"/>
            <p:cNvCxnSpPr>
              <a:endCxn id="110" idx="1"/>
            </p:cNvCxnSpPr>
            <p:nvPr/>
          </p:nvCxnSpPr>
          <p:spPr bwMode="auto">
            <a:xfrm>
              <a:off x="6804248" y="2284889"/>
              <a:ext cx="225515" cy="147619"/>
            </a:xfrm>
            <a:prstGeom prst="line">
              <a:avLst/>
            </a:prstGeom>
            <a:solidFill>
              <a:srgbClr val="F9E383">
                <a:alpha val="50000"/>
              </a:srgbClr>
            </a:solidFill>
            <a:ln w="190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TextBox 112"/>
            <p:cNvSpPr txBox="1"/>
            <p:nvPr/>
          </p:nvSpPr>
          <p:spPr>
            <a:xfrm>
              <a:off x="7022604" y="2842493"/>
              <a:ext cx="760593" cy="307777"/>
            </a:xfrm>
            <a:prstGeom prst="rect">
              <a:avLst/>
            </a:prstGeom>
            <a:noFill/>
          </p:spPr>
          <p:txBody>
            <a:bodyPr wrap="none" rtlCol="0">
              <a:spAutoFit/>
            </a:bodyPr>
            <a:lstStyle/>
            <a:p>
              <a:r>
                <a:rPr lang="ru-RU" sz="1400" dirty="0" smtClean="0"/>
                <a:t>оплата</a:t>
              </a:r>
              <a:endParaRPr lang="ru-RU" sz="1400" dirty="0"/>
            </a:p>
          </p:txBody>
        </p:sp>
        <p:sp>
          <p:nvSpPr>
            <p:cNvPr id="114" name="TextBox 113"/>
            <p:cNvSpPr txBox="1"/>
            <p:nvPr/>
          </p:nvSpPr>
          <p:spPr>
            <a:xfrm>
              <a:off x="7015445" y="3130525"/>
              <a:ext cx="1246239" cy="307777"/>
            </a:xfrm>
            <a:prstGeom prst="rect">
              <a:avLst/>
            </a:prstGeom>
            <a:noFill/>
          </p:spPr>
          <p:txBody>
            <a:bodyPr wrap="none" rtlCol="0">
              <a:spAutoFit/>
            </a:bodyPr>
            <a:lstStyle/>
            <a:p>
              <a:r>
                <a:rPr lang="ru-RU" sz="1400" dirty="0" smtClean="0"/>
                <a:t>поступление</a:t>
              </a:r>
              <a:endParaRPr lang="ru-RU" sz="1400" dirty="0"/>
            </a:p>
          </p:txBody>
        </p:sp>
        <p:cxnSp>
          <p:nvCxnSpPr>
            <p:cNvPr id="115" name="Прямая соединительная линия 114"/>
            <p:cNvCxnSpPr>
              <a:endCxn id="113" idx="1"/>
            </p:cNvCxnSpPr>
            <p:nvPr/>
          </p:nvCxnSpPr>
          <p:spPr bwMode="auto">
            <a:xfrm flipV="1">
              <a:off x="6789930" y="2996382"/>
              <a:ext cx="232674" cy="140413"/>
            </a:xfrm>
            <a:prstGeom prst="line">
              <a:avLst/>
            </a:prstGeom>
            <a:solidFill>
              <a:srgbClr val="F9E383">
                <a:alpha val="50000"/>
              </a:srgbClr>
            </a:solidFill>
            <a:ln w="190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Прямая соединительная линия 115"/>
            <p:cNvCxnSpPr>
              <a:endCxn id="114" idx="1"/>
            </p:cNvCxnSpPr>
            <p:nvPr/>
          </p:nvCxnSpPr>
          <p:spPr bwMode="auto">
            <a:xfrm>
              <a:off x="6789930" y="3136795"/>
              <a:ext cx="225515" cy="147619"/>
            </a:xfrm>
            <a:prstGeom prst="line">
              <a:avLst/>
            </a:prstGeom>
            <a:solidFill>
              <a:srgbClr val="F9E383">
                <a:alpha val="50000"/>
              </a:srgbClr>
            </a:solidFill>
            <a:ln w="190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TextBox 116"/>
            <p:cNvSpPr txBox="1"/>
            <p:nvPr/>
          </p:nvSpPr>
          <p:spPr>
            <a:xfrm>
              <a:off x="7029763" y="3440673"/>
              <a:ext cx="760593" cy="307777"/>
            </a:xfrm>
            <a:prstGeom prst="rect">
              <a:avLst/>
            </a:prstGeom>
            <a:noFill/>
          </p:spPr>
          <p:txBody>
            <a:bodyPr wrap="none" rtlCol="0">
              <a:spAutoFit/>
            </a:bodyPr>
            <a:lstStyle/>
            <a:p>
              <a:r>
                <a:rPr lang="ru-RU" sz="1400" dirty="0" smtClean="0"/>
                <a:t>оплата</a:t>
              </a:r>
              <a:endParaRPr lang="ru-RU" sz="1400" dirty="0"/>
            </a:p>
          </p:txBody>
        </p:sp>
        <p:cxnSp>
          <p:nvCxnSpPr>
            <p:cNvPr id="118" name="Прямая соединительная линия 117"/>
            <p:cNvCxnSpPr>
              <a:endCxn id="117" idx="1"/>
            </p:cNvCxnSpPr>
            <p:nvPr/>
          </p:nvCxnSpPr>
          <p:spPr bwMode="auto">
            <a:xfrm flipV="1">
              <a:off x="6797089" y="3594562"/>
              <a:ext cx="232674" cy="140413"/>
            </a:xfrm>
            <a:prstGeom prst="line">
              <a:avLst/>
            </a:prstGeom>
            <a:solidFill>
              <a:srgbClr val="F9E383">
                <a:alpha val="50000"/>
              </a:srgbClr>
            </a:solidFill>
            <a:ln w="190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Прямая соединительная линия 118"/>
            <p:cNvCxnSpPr/>
            <p:nvPr/>
          </p:nvCxnSpPr>
          <p:spPr bwMode="auto">
            <a:xfrm>
              <a:off x="6797089" y="3734975"/>
              <a:ext cx="225515" cy="147619"/>
            </a:xfrm>
            <a:prstGeom prst="line">
              <a:avLst/>
            </a:prstGeom>
            <a:solidFill>
              <a:srgbClr val="F9E383">
                <a:alpha val="50000"/>
              </a:srgbClr>
            </a:solidFill>
            <a:ln w="190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TextBox 119"/>
            <p:cNvSpPr txBox="1"/>
            <p:nvPr/>
          </p:nvSpPr>
          <p:spPr>
            <a:xfrm>
              <a:off x="7025844" y="3717032"/>
              <a:ext cx="1246239" cy="307777"/>
            </a:xfrm>
            <a:prstGeom prst="rect">
              <a:avLst/>
            </a:prstGeom>
            <a:noFill/>
          </p:spPr>
          <p:txBody>
            <a:bodyPr wrap="none" rtlCol="0">
              <a:spAutoFit/>
            </a:bodyPr>
            <a:lstStyle/>
            <a:p>
              <a:r>
                <a:rPr lang="ru-RU" sz="1400" dirty="0" smtClean="0"/>
                <a:t>поступление</a:t>
              </a:r>
              <a:endParaRPr lang="ru-RU" sz="1400" dirty="0"/>
            </a:p>
          </p:txBody>
        </p:sp>
      </p:grpSp>
      <p:sp>
        <p:nvSpPr>
          <p:cNvPr id="4" name="Номер слайда 3"/>
          <p:cNvSpPr>
            <a:spLocks noGrp="1"/>
          </p:cNvSpPr>
          <p:nvPr>
            <p:ph type="sldNum" sz="quarter" idx="11"/>
          </p:nvPr>
        </p:nvSpPr>
        <p:spPr/>
        <p:txBody>
          <a:bodyPr/>
          <a:lstStyle/>
          <a:p>
            <a:pPr>
              <a:defRPr/>
            </a:pPr>
            <a:fld id="{5007AF4B-D67C-4129-86EF-FE2A65D9E95E}" type="slidenum">
              <a:rPr lang="ru-RU" altLang="ru-RU" smtClean="0"/>
              <a:pPr>
                <a:defRPr/>
              </a:pPr>
              <a:t>21</a:t>
            </a:fld>
            <a:endParaRPr lang="ru-RU" altLang="ru-RU" dirty="0"/>
          </a:p>
        </p:txBody>
      </p:sp>
      <p:sp>
        <p:nvSpPr>
          <p:cNvPr id="49" name="Блок-схема: ссылка на другую страницу 48"/>
          <p:cNvSpPr/>
          <p:nvPr/>
        </p:nvSpPr>
        <p:spPr bwMode="auto">
          <a:xfrm rot="16200000">
            <a:off x="8073839" y="-36471"/>
            <a:ext cx="566685" cy="1368000"/>
          </a:xfrm>
          <a:prstGeom prst="flowChartOffpageConnector">
            <a:avLst/>
          </a:prstGeom>
          <a:solidFill>
            <a:srgbClr val="00B0F0">
              <a:alpha val="50000"/>
            </a:srgbClr>
          </a:solidFill>
          <a:ln w="444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hangingPunct="0">
              <a:lnSpc>
                <a:spcPct val="110000"/>
              </a:lnSpc>
              <a:spcBef>
                <a:spcPct val="50000"/>
              </a:spcBef>
            </a:pPr>
            <a:endParaRPr lang="ru-RU" sz="1000" dirty="0" smtClean="0">
              <a:solidFill>
                <a:srgbClr val="5F0000"/>
              </a:solidFill>
            </a:endParaRPr>
          </a:p>
        </p:txBody>
      </p:sp>
      <p:cxnSp>
        <p:nvCxnSpPr>
          <p:cNvPr id="50" name="Прямая соединительная линия 35"/>
          <p:cNvCxnSpPr/>
          <p:nvPr/>
        </p:nvCxnSpPr>
        <p:spPr>
          <a:xfrm flipH="1" flipV="1">
            <a:off x="1763687" y="497520"/>
            <a:ext cx="5832000" cy="25724"/>
          </a:xfrm>
          <a:prstGeom prst="straightConnector1">
            <a:avLst/>
          </a:prstGeom>
          <a:ln w="254000" cmpd="tri"/>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835695" y="611919"/>
            <a:ext cx="1404000" cy="461665"/>
          </a:xfrm>
          <a:prstGeom prst="rect">
            <a:avLst/>
          </a:prstGeom>
          <a:noFill/>
        </p:spPr>
        <p:txBody>
          <a:bodyPr wrap="square" rtlCol="0">
            <a:spAutoFit/>
          </a:bodyPr>
          <a:lstStyle/>
          <a:p>
            <a:pPr algn="ctr"/>
            <a:r>
              <a:rPr lang="ru-RU" sz="1200" b="1" dirty="0" smtClean="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rPr>
              <a:t>Квалификационный отбор</a:t>
            </a:r>
            <a:endParaRPr lang="ru-RU" sz="1200" b="1" dirty="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52" name="TextBox 51"/>
          <p:cNvSpPr txBox="1"/>
          <p:nvPr/>
        </p:nvSpPr>
        <p:spPr>
          <a:xfrm>
            <a:off x="3276016" y="611919"/>
            <a:ext cx="1476000" cy="461665"/>
          </a:xfrm>
          <a:prstGeom prst="rect">
            <a:avLst/>
          </a:prstGeom>
          <a:noFill/>
        </p:spPr>
        <p:txBody>
          <a:bodyPr wrap="square" rtlCol="0">
            <a:spAutoFit/>
          </a:bodyPr>
          <a:lstStyle>
            <a:defPPr>
              <a:defRPr lang="ru-RU"/>
            </a:defPPr>
            <a:lvl1pPr algn="r">
              <a:defRPr sz="1200"/>
            </a:lvl1pPr>
          </a:lstStyle>
          <a:p>
            <a:pPr algn="ctr"/>
            <a:r>
              <a:rPr lang="ru-RU" b="1" dirty="0" smtClean="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rPr>
              <a:t>Проведение торгов</a:t>
            </a:r>
            <a:endParaRPr lang="ru-RU" b="1" dirty="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4524603" y="611919"/>
            <a:ext cx="1775589" cy="461665"/>
          </a:xfrm>
          <a:prstGeom prst="rect">
            <a:avLst/>
          </a:prstGeom>
          <a:noFill/>
        </p:spPr>
        <p:txBody>
          <a:bodyPr wrap="square" rtlCol="0">
            <a:spAutoFit/>
          </a:bodyPr>
          <a:lstStyle/>
          <a:p>
            <a:pPr algn="ctr"/>
            <a:r>
              <a:rPr lang="ru-RU" sz="1200" b="1" dirty="0" smtClean="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rPr>
              <a:t>Заключение договора</a:t>
            </a:r>
            <a:endParaRPr lang="ru-RU" sz="1200" b="1" dirty="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56" name="TextBox 55"/>
          <p:cNvSpPr txBox="1"/>
          <p:nvPr/>
        </p:nvSpPr>
        <p:spPr>
          <a:xfrm>
            <a:off x="7596336" y="364480"/>
            <a:ext cx="1322001" cy="523220"/>
          </a:xfrm>
          <a:prstGeom prst="rect">
            <a:avLst/>
          </a:prstGeom>
          <a:noFill/>
        </p:spPr>
        <p:txBody>
          <a:bodyPr wrap="square" rtlCol="0">
            <a:spAutoFit/>
          </a:bodyPr>
          <a:lstStyle/>
          <a:p>
            <a:pPr algn="ctr"/>
            <a:r>
              <a:rPr lang="ru-RU" sz="1400" b="1" dirty="0" err="1" smtClean="0">
                <a:solidFill>
                  <a:srgbClr val="FFFFFF"/>
                </a:solidFill>
              </a:rPr>
              <a:t>Исполнениепотребности</a:t>
            </a:r>
            <a:endParaRPr lang="ru-RU" sz="1400" b="1" dirty="0">
              <a:solidFill>
                <a:srgbClr val="FFFFFF"/>
              </a:solidFill>
            </a:endParaRPr>
          </a:p>
        </p:txBody>
      </p:sp>
      <p:cxnSp>
        <p:nvCxnSpPr>
          <p:cNvPr id="57" name="Прямая соединительная линия 56"/>
          <p:cNvCxnSpPr/>
          <p:nvPr/>
        </p:nvCxnSpPr>
        <p:spPr bwMode="auto">
          <a:xfrm>
            <a:off x="8259755" y="908720"/>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Прямая соединительная линия 57"/>
          <p:cNvCxnSpPr/>
          <p:nvPr/>
        </p:nvCxnSpPr>
        <p:spPr bwMode="auto">
          <a:xfrm>
            <a:off x="2483768" y="37310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Прямая соединительная линия 58"/>
          <p:cNvCxnSpPr/>
          <p:nvPr/>
        </p:nvCxnSpPr>
        <p:spPr bwMode="auto">
          <a:xfrm>
            <a:off x="3996097" y="38361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Прямая соединительная линия 59"/>
          <p:cNvCxnSpPr/>
          <p:nvPr/>
        </p:nvCxnSpPr>
        <p:spPr bwMode="auto">
          <a:xfrm>
            <a:off x="5434582" y="39412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2" name="Рисунок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1221" y="159632"/>
            <a:ext cx="675775" cy="675775"/>
          </a:xfrm>
          <a:prstGeom prst="rect">
            <a:avLst/>
          </a:prstGeom>
        </p:spPr>
      </p:pic>
      <p:sp>
        <p:nvSpPr>
          <p:cNvPr id="63" name="Прямоугольник 62"/>
          <p:cNvSpPr/>
          <p:nvPr/>
        </p:nvSpPr>
        <p:spPr bwMode="auto">
          <a:xfrm>
            <a:off x="304070" y="332656"/>
            <a:ext cx="1322001" cy="555044"/>
          </a:xfrm>
          <a:prstGeom prst="rect">
            <a:avLst/>
          </a:prstGeom>
          <a:solidFill>
            <a:srgbClr val="00B0F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hangingPunct="0">
              <a:lnSpc>
                <a:spcPct val="110000"/>
              </a:lnSpc>
              <a:spcBef>
                <a:spcPct val="50000"/>
              </a:spcBef>
            </a:pPr>
            <a:endParaRPr lang="ru-RU" smtClean="0">
              <a:solidFill>
                <a:srgbClr val="5F0000"/>
              </a:solidFill>
            </a:endParaRPr>
          </a:p>
        </p:txBody>
      </p:sp>
      <p:sp>
        <p:nvSpPr>
          <p:cNvPr id="64" name="TextBox 63"/>
          <p:cNvSpPr txBox="1"/>
          <p:nvPr/>
        </p:nvSpPr>
        <p:spPr>
          <a:xfrm>
            <a:off x="293560" y="332656"/>
            <a:ext cx="1332000" cy="523220"/>
          </a:xfrm>
          <a:prstGeom prst="rect">
            <a:avLst/>
          </a:prstGeom>
          <a:noFill/>
        </p:spPr>
        <p:txBody>
          <a:bodyPr wrap="square" rtlCol="0">
            <a:spAutoFit/>
          </a:bodyPr>
          <a:lstStyle/>
          <a:p>
            <a:pPr algn="ctr"/>
            <a:r>
              <a:rPr lang="ru-RU" sz="1400" b="1" dirty="0" err="1" smtClean="0">
                <a:solidFill>
                  <a:srgbClr val="FFFFFF"/>
                </a:solidFill>
              </a:rPr>
              <a:t>Проведениезакупок</a:t>
            </a:r>
            <a:endParaRPr lang="ru-RU" sz="1400" b="1" dirty="0">
              <a:solidFill>
                <a:srgbClr val="FFFFFF"/>
              </a:solidFill>
            </a:endParaRPr>
          </a:p>
        </p:txBody>
      </p:sp>
      <p:cxnSp>
        <p:nvCxnSpPr>
          <p:cNvPr id="70" name="Прямая соединительная линия 69"/>
          <p:cNvCxnSpPr/>
          <p:nvPr/>
        </p:nvCxnSpPr>
        <p:spPr bwMode="auto">
          <a:xfrm>
            <a:off x="973162" y="913222"/>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TextBox 70"/>
          <p:cNvSpPr txBox="1"/>
          <p:nvPr/>
        </p:nvSpPr>
        <p:spPr>
          <a:xfrm>
            <a:off x="6084017" y="604574"/>
            <a:ext cx="1533339" cy="461665"/>
          </a:xfrm>
          <a:prstGeom prst="rect">
            <a:avLst/>
          </a:prstGeom>
          <a:noFill/>
        </p:spPr>
        <p:txBody>
          <a:bodyPr wrap="square" rtlCol="0">
            <a:spAutoFit/>
          </a:bodyPr>
          <a:lstStyle/>
          <a:p>
            <a:pPr algn="ctr"/>
            <a:r>
              <a:rPr lang="ru-RU"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Публикация на ЕИС </a:t>
            </a:r>
            <a:r>
              <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(223ФЗ)</a:t>
            </a:r>
          </a:p>
        </p:txBody>
      </p:sp>
      <p:cxnSp>
        <p:nvCxnSpPr>
          <p:cNvPr id="72" name="Прямая соединительная линия 71"/>
          <p:cNvCxnSpPr/>
          <p:nvPr/>
        </p:nvCxnSpPr>
        <p:spPr bwMode="auto">
          <a:xfrm>
            <a:off x="6850131" y="386777"/>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2600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3.7037E-6 L 0.17517 -0.00046 " pathEditMode="relative" rAng="0" ptsTypes="AA">
                                      <p:cBhvr>
                                        <p:cTn id="6" dur="1000" fill="hold"/>
                                        <p:tgtEl>
                                          <p:spTgt spid="62"/>
                                        </p:tgtEl>
                                        <p:attrNameLst>
                                          <p:attrName>ppt_x</p:attrName>
                                          <p:attrName>ppt_y</p:attrName>
                                        </p:attrNameLst>
                                      </p:cBhvr>
                                      <p:rCtr x="7517" y="-2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17517 -0.00046 L 0.77864 0.00602 " pathEditMode="relative" rAng="0" ptsTypes="AA">
                                      <p:cBhvr>
                                        <p:cTn id="10" dur="1000" fill="hold"/>
                                        <p:tgtEl>
                                          <p:spTgt spid="62"/>
                                        </p:tgtEl>
                                        <p:attrNameLst>
                                          <p:attrName>ppt_x</p:attrName>
                                          <p:attrName>ppt_y</p:attrName>
                                        </p:attrNameLst>
                                      </p:cBhvr>
                                      <p:rCtr x="30174"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2275" y="152400"/>
            <a:ext cx="6968310" cy="1081088"/>
          </a:xfrm>
        </p:spPr>
        <p:txBody>
          <a:bodyPr/>
          <a:lstStyle/>
          <a:p>
            <a:r>
              <a:rPr lang="ru-RU" dirty="0" smtClean="0"/>
              <a:t>Карта процесса. Исполнение потребности</a:t>
            </a:r>
            <a:endParaRPr lang="ru-RU" dirty="0"/>
          </a:p>
        </p:txBody>
      </p:sp>
      <p:sp>
        <p:nvSpPr>
          <p:cNvPr id="4" name="Номер слайда 3"/>
          <p:cNvSpPr>
            <a:spLocks noGrp="1"/>
          </p:cNvSpPr>
          <p:nvPr>
            <p:ph type="sldNum" sz="quarter" idx="11"/>
          </p:nvPr>
        </p:nvSpPr>
        <p:spPr>
          <a:xfrm>
            <a:off x="8180698" y="6403175"/>
            <a:ext cx="766762" cy="260350"/>
          </a:xfrm>
        </p:spPr>
        <p:txBody>
          <a:bodyPr/>
          <a:lstStyle/>
          <a:p>
            <a:pPr>
              <a:defRPr/>
            </a:pPr>
            <a:fld id="{5007AF4B-D67C-4129-86EF-FE2A65D9E95E}" type="slidenum">
              <a:rPr lang="ru-RU" altLang="ru-RU" smtClean="0"/>
              <a:pPr>
                <a:defRPr/>
              </a:pPr>
              <a:t>22</a:t>
            </a:fld>
            <a:endParaRPr lang="ru-RU" altLang="ru-RU" dirty="0"/>
          </a:p>
        </p:txBody>
      </p:sp>
      <p:sp>
        <p:nvSpPr>
          <p:cNvPr id="6" name="TextBox 5"/>
          <p:cNvSpPr txBox="1"/>
          <p:nvPr/>
        </p:nvSpPr>
        <p:spPr>
          <a:xfrm>
            <a:off x="0" y="1322184"/>
            <a:ext cx="1907704" cy="523220"/>
          </a:xfrm>
          <a:prstGeom prst="rect">
            <a:avLst/>
          </a:prstGeom>
          <a:noFill/>
        </p:spPr>
        <p:txBody>
          <a:bodyPr wrap="square" rtlCol="0">
            <a:spAutoFit/>
          </a:bodyPr>
          <a:lstStyle/>
          <a:p>
            <a:pPr algn="ctr"/>
            <a:r>
              <a:rPr lang="ru-RU" sz="14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Бюджетирование закупок</a:t>
            </a:r>
            <a:endParaRPr lang="ru-RU" sz="14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1835848" y="1322184"/>
            <a:ext cx="1368000" cy="523220"/>
          </a:xfrm>
          <a:prstGeom prst="rect">
            <a:avLst/>
          </a:prstGeom>
          <a:noFill/>
        </p:spPr>
        <p:txBody>
          <a:bodyPr wrap="square" rtlCol="0">
            <a:spAutoFit/>
          </a:bodyPr>
          <a:lstStyle/>
          <a:p>
            <a:pPr algn="ctr"/>
            <a:r>
              <a:rPr lang="ru-RU" sz="14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План потребности</a:t>
            </a:r>
            <a:endParaRPr lang="ru-RU" sz="14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15" name="Прямая соединительная линия 14"/>
          <p:cNvCxnSpPr/>
          <p:nvPr/>
        </p:nvCxnSpPr>
        <p:spPr>
          <a:xfrm>
            <a:off x="87488" y="2057698"/>
            <a:ext cx="8989486" cy="0"/>
          </a:xfrm>
          <a:prstGeom prst="line">
            <a:avLst/>
          </a:prstGeom>
          <a:ln w="381000" cmpd="tri"/>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75856" y="1322184"/>
            <a:ext cx="1141981" cy="523220"/>
          </a:xfrm>
          <a:prstGeom prst="rect">
            <a:avLst/>
          </a:prstGeom>
          <a:noFill/>
        </p:spPr>
        <p:txBody>
          <a:bodyPr wrap="square" rtlCol="0">
            <a:spAutoFit/>
          </a:bodyPr>
          <a:lstStyle/>
          <a:p>
            <a:pPr algn="ctr"/>
            <a:r>
              <a:rPr lang="ru-RU" sz="14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План закупок</a:t>
            </a:r>
            <a:endParaRPr lang="ru-RU" sz="14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427984" y="1322184"/>
            <a:ext cx="1620000" cy="523220"/>
          </a:xfrm>
          <a:prstGeom prst="rect">
            <a:avLst/>
          </a:prstGeom>
          <a:noFill/>
        </p:spPr>
        <p:txBody>
          <a:bodyPr wrap="square" rtlCol="0">
            <a:spAutoFit/>
          </a:bodyPr>
          <a:lstStyle/>
          <a:p>
            <a:pPr algn="ctr"/>
            <a:r>
              <a:rPr lang="ru-RU" sz="14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Подготовка к закупкам</a:t>
            </a:r>
            <a:endParaRPr lang="ru-RU" sz="14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024200" y="1322184"/>
            <a:ext cx="1620000" cy="523220"/>
          </a:xfrm>
          <a:prstGeom prst="rect">
            <a:avLst/>
          </a:prstGeom>
          <a:noFill/>
        </p:spPr>
        <p:txBody>
          <a:bodyPr wrap="square" rtlCol="0">
            <a:spAutoFit/>
          </a:bodyPr>
          <a:lstStyle/>
          <a:p>
            <a:pPr algn="ctr"/>
            <a:r>
              <a:rPr lang="ru-RU" sz="14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Проведение закупок</a:t>
            </a:r>
            <a:endParaRPr lang="ru-RU" sz="14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7429738" y="1322184"/>
            <a:ext cx="1620000" cy="523220"/>
          </a:xfrm>
          <a:prstGeom prst="rect">
            <a:avLst/>
          </a:prstGeom>
          <a:noFill/>
        </p:spPr>
        <p:txBody>
          <a:bodyPr wrap="square" rtlCol="0">
            <a:spAutoFit/>
          </a:bodyPr>
          <a:lstStyle/>
          <a:p>
            <a:pPr algn="ctr"/>
            <a:r>
              <a:rPr lang="ru-RU" sz="14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Исполнение потребности</a:t>
            </a:r>
            <a:endParaRPr lang="ru-RU" sz="14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Стрелка вправо 9"/>
          <p:cNvSpPr/>
          <p:nvPr/>
        </p:nvSpPr>
        <p:spPr bwMode="auto">
          <a:xfrm>
            <a:off x="982110"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65" name="Стрелка вправо 64"/>
          <p:cNvSpPr/>
          <p:nvPr/>
        </p:nvSpPr>
        <p:spPr bwMode="auto">
          <a:xfrm>
            <a:off x="2483768"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2" name="Стрелка вправо 81"/>
          <p:cNvSpPr/>
          <p:nvPr/>
        </p:nvSpPr>
        <p:spPr bwMode="auto">
          <a:xfrm>
            <a:off x="3963332"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3" name="Стрелка вправо 82"/>
          <p:cNvSpPr/>
          <p:nvPr/>
        </p:nvSpPr>
        <p:spPr bwMode="auto">
          <a:xfrm>
            <a:off x="5414421"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4" name="Стрелка вправо 83"/>
          <p:cNvSpPr/>
          <p:nvPr/>
        </p:nvSpPr>
        <p:spPr bwMode="auto">
          <a:xfrm>
            <a:off x="6957085"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6" name="Стрелка вправо 85"/>
          <p:cNvSpPr/>
          <p:nvPr/>
        </p:nvSpPr>
        <p:spPr bwMode="auto">
          <a:xfrm>
            <a:off x="8556524"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3549" y="1730776"/>
            <a:ext cx="675775" cy="675775"/>
          </a:xfrm>
          <a:prstGeom prst="rect">
            <a:avLst/>
          </a:prstGeom>
        </p:spPr>
      </p:pic>
      <p:cxnSp>
        <p:nvCxnSpPr>
          <p:cNvPr id="88" name="Прямая соединительная линия 87"/>
          <p:cNvCxnSpPr/>
          <p:nvPr/>
        </p:nvCxnSpPr>
        <p:spPr>
          <a:xfrm flipV="1">
            <a:off x="4072621" y="2246068"/>
            <a:ext cx="0" cy="2016000"/>
          </a:xfrm>
          <a:prstGeom prst="line">
            <a:avLst/>
          </a:prstGeom>
          <a:ln w="254000" cmpd="tri"/>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flipH="1" flipV="1">
            <a:off x="2570360" y="2245300"/>
            <a:ext cx="0" cy="201600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089759" y="2460281"/>
            <a:ext cx="1322001" cy="461665"/>
          </a:xfrm>
          <a:prstGeom prst="rect">
            <a:avLst/>
          </a:prstGeom>
          <a:noFill/>
        </p:spPr>
        <p:txBody>
          <a:bodyPr wrap="square" rtlCol="0">
            <a:spAutoFit/>
          </a:bodyPr>
          <a:lstStyle/>
          <a:p>
            <a:pPr algn="r"/>
            <a:r>
              <a:rPr lang="ru-RU" sz="1200" dirty="0" smtClean="0"/>
              <a:t>Сбор потребности</a:t>
            </a:r>
            <a:endParaRPr lang="ru-RU" sz="1200" dirty="0"/>
          </a:p>
        </p:txBody>
      </p:sp>
      <p:sp>
        <p:nvSpPr>
          <p:cNvPr id="97" name="TextBox 96"/>
          <p:cNvSpPr txBox="1"/>
          <p:nvPr/>
        </p:nvSpPr>
        <p:spPr>
          <a:xfrm>
            <a:off x="1089759" y="3190770"/>
            <a:ext cx="1322001" cy="461665"/>
          </a:xfrm>
          <a:prstGeom prst="rect">
            <a:avLst/>
          </a:prstGeom>
          <a:noFill/>
        </p:spPr>
        <p:txBody>
          <a:bodyPr wrap="square" rtlCol="0">
            <a:spAutoFit/>
          </a:bodyPr>
          <a:lstStyle>
            <a:defPPr>
              <a:defRPr lang="ru-RU"/>
            </a:defPPr>
            <a:lvl1pPr algn="r">
              <a:defRPr sz="1200"/>
            </a:lvl1pPr>
          </a:lstStyle>
          <a:p>
            <a:r>
              <a:rPr lang="ru-RU" dirty="0"/>
              <a:t>Консолидация потребности</a:t>
            </a:r>
          </a:p>
        </p:txBody>
      </p:sp>
      <p:sp>
        <p:nvSpPr>
          <p:cNvPr id="98" name="TextBox 97"/>
          <p:cNvSpPr txBox="1"/>
          <p:nvPr/>
        </p:nvSpPr>
        <p:spPr>
          <a:xfrm>
            <a:off x="1089759" y="3738052"/>
            <a:ext cx="1322001" cy="646331"/>
          </a:xfrm>
          <a:prstGeom prst="rect">
            <a:avLst/>
          </a:prstGeom>
          <a:noFill/>
        </p:spPr>
        <p:txBody>
          <a:bodyPr wrap="square" rtlCol="0">
            <a:spAutoFit/>
          </a:bodyPr>
          <a:lstStyle/>
          <a:p>
            <a:pPr algn="r"/>
            <a:r>
              <a:rPr lang="ru-RU" sz="1200" dirty="0"/>
              <a:t>Источники покрытия потребности</a:t>
            </a:r>
          </a:p>
        </p:txBody>
      </p:sp>
      <p:sp>
        <p:nvSpPr>
          <p:cNvPr id="99" name="TextBox 98"/>
          <p:cNvSpPr txBox="1"/>
          <p:nvPr/>
        </p:nvSpPr>
        <p:spPr>
          <a:xfrm>
            <a:off x="2890441" y="2471527"/>
            <a:ext cx="1008903" cy="461665"/>
          </a:xfrm>
          <a:prstGeom prst="rect">
            <a:avLst/>
          </a:prstGeom>
          <a:noFill/>
        </p:spPr>
        <p:txBody>
          <a:bodyPr wrap="square" rtlCol="0">
            <a:spAutoFit/>
          </a:bodyPr>
          <a:lstStyle/>
          <a:p>
            <a:pPr algn="r"/>
            <a:r>
              <a:rPr lang="ru-RU" sz="1200" dirty="0" smtClean="0"/>
              <a:t>Строки плана</a:t>
            </a:r>
            <a:endParaRPr lang="ru-RU" sz="1200" dirty="0"/>
          </a:p>
        </p:txBody>
      </p:sp>
      <p:sp>
        <p:nvSpPr>
          <p:cNvPr id="100" name="TextBox 99"/>
          <p:cNvSpPr txBox="1"/>
          <p:nvPr/>
        </p:nvSpPr>
        <p:spPr>
          <a:xfrm>
            <a:off x="2873537" y="3192479"/>
            <a:ext cx="1044000" cy="461665"/>
          </a:xfrm>
          <a:prstGeom prst="rect">
            <a:avLst/>
          </a:prstGeom>
          <a:noFill/>
        </p:spPr>
        <p:txBody>
          <a:bodyPr wrap="square" rtlCol="0">
            <a:spAutoFit/>
          </a:bodyPr>
          <a:lstStyle/>
          <a:p>
            <a:pPr algn="r"/>
            <a:r>
              <a:rPr lang="ru-RU" sz="1200" dirty="0" smtClean="0"/>
              <a:t>Корректировка плана</a:t>
            </a:r>
            <a:endParaRPr lang="ru-RU" sz="1200" dirty="0"/>
          </a:p>
        </p:txBody>
      </p:sp>
      <p:cxnSp>
        <p:nvCxnSpPr>
          <p:cNvPr id="101" name="Прямая соединительная линия 100"/>
          <p:cNvCxnSpPr/>
          <p:nvPr/>
        </p:nvCxnSpPr>
        <p:spPr>
          <a:xfrm flipV="1">
            <a:off x="5522663" y="2245300"/>
            <a:ext cx="0" cy="273600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230668" y="2451572"/>
            <a:ext cx="1188000" cy="461665"/>
          </a:xfrm>
          <a:prstGeom prst="rect">
            <a:avLst/>
          </a:prstGeom>
          <a:noFill/>
        </p:spPr>
        <p:txBody>
          <a:bodyPr wrap="square" rtlCol="0">
            <a:spAutoFit/>
          </a:bodyPr>
          <a:lstStyle/>
          <a:p>
            <a:pPr algn="r"/>
            <a:r>
              <a:rPr lang="ru-RU" sz="1200" dirty="0" smtClean="0"/>
              <a:t>Аккредитация поставщиков</a:t>
            </a:r>
            <a:endParaRPr lang="ru-RU" sz="1200" dirty="0"/>
          </a:p>
        </p:txBody>
      </p:sp>
      <p:sp>
        <p:nvSpPr>
          <p:cNvPr id="103" name="TextBox 102"/>
          <p:cNvSpPr txBox="1"/>
          <p:nvPr/>
        </p:nvSpPr>
        <p:spPr>
          <a:xfrm>
            <a:off x="4221436" y="3155154"/>
            <a:ext cx="1188000" cy="461665"/>
          </a:xfrm>
          <a:prstGeom prst="rect">
            <a:avLst/>
          </a:prstGeom>
          <a:noFill/>
        </p:spPr>
        <p:txBody>
          <a:bodyPr wrap="square" rtlCol="0">
            <a:spAutoFit/>
          </a:bodyPr>
          <a:lstStyle/>
          <a:p>
            <a:pPr algn="r"/>
            <a:r>
              <a:rPr lang="ru-RU" sz="1200" dirty="0" smtClean="0"/>
              <a:t>Подготовка документации</a:t>
            </a:r>
            <a:endParaRPr lang="ru-RU" sz="1200" dirty="0"/>
          </a:p>
        </p:txBody>
      </p:sp>
      <p:sp>
        <p:nvSpPr>
          <p:cNvPr id="104" name="TextBox 103"/>
          <p:cNvSpPr txBox="1"/>
          <p:nvPr/>
        </p:nvSpPr>
        <p:spPr>
          <a:xfrm>
            <a:off x="4221436" y="3836457"/>
            <a:ext cx="1188000" cy="461665"/>
          </a:xfrm>
          <a:prstGeom prst="rect">
            <a:avLst/>
          </a:prstGeom>
          <a:noFill/>
        </p:spPr>
        <p:txBody>
          <a:bodyPr wrap="square" rtlCol="0">
            <a:spAutoFit/>
          </a:bodyPr>
          <a:lstStyle/>
          <a:p>
            <a:pPr algn="r"/>
            <a:r>
              <a:rPr lang="ru-RU" sz="1200" dirty="0" smtClean="0"/>
              <a:t>Публикация на ЭТП</a:t>
            </a:r>
            <a:endParaRPr lang="ru-RU" sz="1200" dirty="0"/>
          </a:p>
        </p:txBody>
      </p:sp>
      <p:cxnSp>
        <p:nvCxnSpPr>
          <p:cNvPr id="105" name="Прямая соединительная линия 104"/>
          <p:cNvCxnSpPr/>
          <p:nvPr/>
        </p:nvCxnSpPr>
        <p:spPr>
          <a:xfrm flipH="1" flipV="1">
            <a:off x="7054512" y="2245300"/>
            <a:ext cx="0" cy="273600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5752322" y="2451572"/>
            <a:ext cx="1188000" cy="461665"/>
          </a:xfrm>
          <a:prstGeom prst="rect">
            <a:avLst/>
          </a:prstGeom>
          <a:noFill/>
        </p:spPr>
        <p:txBody>
          <a:bodyPr wrap="square" rtlCol="0">
            <a:spAutoFit/>
          </a:bodyPr>
          <a:lstStyle/>
          <a:p>
            <a:pPr algn="r"/>
            <a:r>
              <a:rPr lang="ru-RU" sz="1200" dirty="0" smtClean="0"/>
              <a:t>Квалификационный отбор</a:t>
            </a:r>
            <a:endParaRPr lang="ru-RU" sz="1200" dirty="0"/>
          </a:p>
        </p:txBody>
      </p:sp>
      <p:sp>
        <p:nvSpPr>
          <p:cNvPr id="107" name="TextBox 106"/>
          <p:cNvSpPr txBox="1"/>
          <p:nvPr/>
        </p:nvSpPr>
        <p:spPr>
          <a:xfrm>
            <a:off x="5743090" y="3155154"/>
            <a:ext cx="1188000" cy="461665"/>
          </a:xfrm>
          <a:prstGeom prst="rect">
            <a:avLst/>
          </a:prstGeom>
          <a:noFill/>
        </p:spPr>
        <p:txBody>
          <a:bodyPr wrap="square" rtlCol="0">
            <a:spAutoFit/>
          </a:bodyPr>
          <a:lstStyle/>
          <a:p>
            <a:pPr algn="r"/>
            <a:r>
              <a:rPr lang="ru-RU" sz="1200" dirty="0" smtClean="0"/>
              <a:t>Проведение торгов</a:t>
            </a:r>
            <a:endParaRPr lang="ru-RU" sz="1200" dirty="0"/>
          </a:p>
        </p:txBody>
      </p:sp>
      <p:sp>
        <p:nvSpPr>
          <p:cNvPr id="108" name="TextBox 107"/>
          <p:cNvSpPr txBox="1"/>
          <p:nvPr/>
        </p:nvSpPr>
        <p:spPr>
          <a:xfrm>
            <a:off x="5743090" y="3836457"/>
            <a:ext cx="1188000" cy="461665"/>
          </a:xfrm>
          <a:prstGeom prst="rect">
            <a:avLst/>
          </a:prstGeom>
          <a:noFill/>
        </p:spPr>
        <p:txBody>
          <a:bodyPr wrap="square" rtlCol="0">
            <a:spAutoFit/>
          </a:bodyPr>
          <a:lstStyle/>
          <a:p>
            <a:pPr algn="r"/>
            <a:r>
              <a:rPr lang="ru-RU" sz="1200" dirty="0" smtClean="0"/>
              <a:t>Заключение договора</a:t>
            </a:r>
            <a:endParaRPr lang="ru-RU" sz="1200" dirty="0"/>
          </a:p>
        </p:txBody>
      </p:sp>
      <p:cxnSp>
        <p:nvCxnSpPr>
          <p:cNvPr id="109" name="Прямая соединительная линия 108"/>
          <p:cNvCxnSpPr/>
          <p:nvPr/>
        </p:nvCxnSpPr>
        <p:spPr>
          <a:xfrm rot="5400000" flipH="1" flipV="1">
            <a:off x="7292584" y="3613300"/>
            <a:ext cx="2736000" cy="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7381602" y="2451572"/>
            <a:ext cx="1188000" cy="461665"/>
          </a:xfrm>
          <a:prstGeom prst="rect">
            <a:avLst/>
          </a:prstGeom>
          <a:noFill/>
        </p:spPr>
        <p:txBody>
          <a:bodyPr wrap="square" rtlCol="0">
            <a:spAutoFit/>
          </a:bodyPr>
          <a:lstStyle/>
          <a:p>
            <a:pPr algn="r"/>
            <a:r>
              <a:rPr lang="ru-RU" sz="1200" dirty="0" smtClean="0"/>
              <a:t>Оперативная потребность</a:t>
            </a:r>
            <a:endParaRPr lang="ru-RU" sz="1200" dirty="0"/>
          </a:p>
        </p:txBody>
      </p:sp>
      <p:sp>
        <p:nvSpPr>
          <p:cNvPr id="111" name="TextBox 110"/>
          <p:cNvSpPr txBox="1"/>
          <p:nvPr/>
        </p:nvSpPr>
        <p:spPr>
          <a:xfrm>
            <a:off x="7372370" y="3155154"/>
            <a:ext cx="1188000" cy="461665"/>
          </a:xfrm>
          <a:prstGeom prst="rect">
            <a:avLst/>
          </a:prstGeom>
          <a:noFill/>
        </p:spPr>
        <p:txBody>
          <a:bodyPr wrap="square" rtlCol="0">
            <a:spAutoFit/>
          </a:bodyPr>
          <a:lstStyle/>
          <a:p>
            <a:pPr algn="r"/>
            <a:r>
              <a:rPr lang="ru-RU" sz="1200" dirty="0" smtClean="0"/>
              <a:t>Заказы поставщикам</a:t>
            </a:r>
            <a:endParaRPr lang="ru-RU" sz="1200" dirty="0"/>
          </a:p>
        </p:txBody>
      </p:sp>
      <p:sp>
        <p:nvSpPr>
          <p:cNvPr id="113" name="TextBox 112"/>
          <p:cNvSpPr txBox="1"/>
          <p:nvPr/>
        </p:nvSpPr>
        <p:spPr>
          <a:xfrm>
            <a:off x="7358082" y="3849390"/>
            <a:ext cx="1188000" cy="461665"/>
          </a:xfrm>
          <a:prstGeom prst="rect">
            <a:avLst/>
          </a:prstGeom>
          <a:noFill/>
        </p:spPr>
        <p:txBody>
          <a:bodyPr wrap="square" rtlCol="0">
            <a:spAutoFit/>
          </a:bodyPr>
          <a:lstStyle/>
          <a:p>
            <a:pPr algn="r"/>
            <a:r>
              <a:rPr lang="ru-RU" sz="1200" dirty="0"/>
              <a:t>Поступления / Возвраты</a:t>
            </a:r>
          </a:p>
        </p:txBody>
      </p:sp>
      <p:sp>
        <p:nvSpPr>
          <p:cNvPr id="114" name="TextBox 113"/>
          <p:cNvSpPr txBox="1"/>
          <p:nvPr/>
        </p:nvSpPr>
        <p:spPr>
          <a:xfrm>
            <a:off x="5644178" y="4581128"/>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cxnSp>
        <p:nvCxnSpPr>
          <p:cNvPr id="115" name="Прямая соединительная линия 114"/>
          <p:cNvCxnSpPr/>
          <p:nvPr/>
        </p:nvCxnSpPr>
        <p:spPr bwMode="auto">
          <a:xfrm>
            <a:off x="2448725"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Прямая соединительная линия 115"/>
          <p:cNvCxnSpPr/>
          <p:nvPr/>
        </p:nvCxnSpPr>
        <p:spPr bwMode="auto">
          <a:xfrm>
            <a:off x="2448725"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Прямая соединительная линия 116"/>
          <p:cNvCxnSpPr/>
          <p:nvPr/>
        </p:nvCxnSpPr>
        <p:spPr bwMode="auto">
          <a:xfrm>
            <a:off x="2448725"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Прямая соединительная линия 117"/>
          <p:cNvCxnSpPr/>
          <p:nvPr/>
        </p:nvCxnSpPr>
        <p:spPr bwMode="auto">
          <a:xfrm>
            <a:off x="3956492"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Прямая соединительная линия 118"/>
          <p:cNvCxnSpPr/>
          <p:nvPr/>
        </p:nvCxnSpPr>
        <p:spPr bwMode="auto">
          <a:xfrm>
            <a:off x="5398900"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Прямая соединительная линия 119"/>
          <p:cNvCxnSpPr/>
          <p:nvPr/>
        </p:nvCxnSpPr>
        <p:spPr bwMode="auto">
          <a:xfrm>
            <a:off x="5398900"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Прямая соединительная линия 120"/>
          <p:cNvCxnSpPr/>
          <p:nvPr/>
        </p:nvCxnSpPr>
        <p:spPr bwMode="auto">
          <a:xfrm>
            <a:off x="5398900"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Прямая соединительная линия 121"/>
          <p:cNvCxnSpPr/>
          <p:nvPr/>
        </p:nvCxnSpPr>
        <p:spPr bwMode="auto">
          <a:xfrm>
            <a:off x="6942042"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Прямая соединительная линия 122"/>
          <p:cNvCxnSpPr/>
          <p:nvPr/>
        </p:nvCxnSpPr>
        <p:spPr bwMode="auto">
          <a:xfrm>
            <a:off x="6930547"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Прямая соединительная линия 123"/>
          <p:cNvCxnSpPr/>
          <p:nvPr/>
        </p:nvCxnSpPr>
        <p:spPr bwMode="auto">
          <a:xfrm>
            <a:off x="6930547"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Прямая соединительная линия 124"/>
          <p:cNvCxnSpPr/>
          <p:nvPr/>
        </p:nvCxnSpPr>
        <p:spPr bwMode="auto">
          <a:xfrm>
            <a:off x="6930547" y="4804694"/>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Прямая соединительная линия 125"/>
          <p:cNvCxnSpPr/>
          <p:nvPr/>
        </p:nvCxnSpPr>
        <p:spPr bwMode="auto">
          <a:xfrm>
            <a:off x="8536822"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Прямая соединительная линия 126"/>
          <p:cNvCxnSpPr/>
          <p:nvPr/>
        </p:nvCxnSpPr>
        <p:spPr bwMode="auto">
          <a:xfrm>
            <a:off x="8536822"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Прямая соединительная линия 127"/>
          <p:cNvCxnSpPr/>
          <p:nvPr/>
        </p:nvCxnSpPr>
        <p:spPr bwMode="auto">
          <a:xfrm>
            <a:off x="8536822"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Прямая соединительная линия 128"/>
          <p:cNvCxnSpPr/>
          <p:nvPr/>
        </p:nvCxnSpPr>
        <p:spPr bwMode="auto">
          <a:xfrm>
            <a:off x="8536822" y="4804694"/>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Прямая соединительная линия 129"/>
          <p:cNvCxnSpPr/>
          <p:nvPr/>
        </p:nvCxnSpPr>
        <p:spPr bwMode="auto">
          <a:xfrm>
            <a:off x="3953756"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Прямая соединительная линия 130"/>
          <p:cNvCxnSpPr/>
          <p:nvPr/>
        </p:nvCxnSpPr>
        <p:spPr bwMode="auto">
          <a:xfrm>
            <a:off x="3953670"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TextBox 131"/>
          <p:cNvSpPr txBox="1"/>
          <p:nvPr/>
        </p:nvSpPr>
        <p:spPr>
          <a:xfrm>
            <a:off x="2715787" y="3831431"/>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sp>
        <p:nvSpPr>
          <p:cNvPr id="133" name="TextBox 132"/>
          <p:cNvSpPr txBox="1"/>
          <p:nvPr/>
        </p:nvSpPr>
        <p:spPr>
          <a:xfrm>
            <a:off x="4076229" y="4581128"/>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cxnSp>
        <p:nvCxnSpPr>
          <p:cNvPr id="134" name="Прямая соединительная линия 133"/>
          <p:cNvCxnSpPr/>
          <p:nvPr/>
        </p:nvCxnSpPr>
        <p:spPr bwMode="auto">
          <a:xfrm>
            <a:off x="5394128" y="4804694"/>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TextBox 134"/>
          <p:cNvSpPr txBox="1"/>
          <p:nvPr/>
        </p:nvSpPr>
        <p:spPr>
          <a:xfrm>
            <a:off x="7234027" y="4580246"/>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cxnSp>
        <p:nvCxnSpPr>
          <p:cNvPr id="137" name="Прямая соединительная линия 136"/>
          <p:cNvCxnSpPr/>
          <p:nvPr/>
        </p:nvCxnSpPr>
        <p:spPr>
          <a:xfrm flipH="1" flipV="1">
            <a:off x="1089759" y="2240697"/>
            <a:ext cx="0" cy="1296000"/>
          </a:xfrm>
          <a:prstGeom prst="line">
            <a:avLst/>
          </a:prstGeom>
          <a:ln w="254000" cmpd="tri"/>
        </p:spPr>
        <p:style>
          <a:lnRef idx="1">
            <a:schemeClr val="accent1"/>
          </a:lnRef>
          <a:fillRef idx="0">
            <a:schemeClr val="accent1"/>
          </a:fillRef>
          <a:effectRef idx="0">
            <a:schemeClr val="accent1"/>
          </a:effectRef>
          <a:fontRef idx="minor">
            <a:schemeClr val="tx1"/>
          </a:fontRef>
        </p:style>
      </p:cxnSp>
      <p:cxnSp>
        <p:nvCxnSpPr>
          <p:cNvPr id="138" name="Прямая соединительная линия 137"/>
          <p:cNvCxnSpPr/>
          <p:nvPr/>
        </p:nvCxnSpPr>
        <p:spPr bwMode="auto">
          <a:xfrm>
            <a:off x="961118"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Прямая соединительная линия 138"/>
          <p:cNvCxnSpPr/>
          <p:nvPr/>
        </p:nvCxnSpPr>
        <p:spPr bwMode="auto">
          <a:xfrm>
            <a:off x="970485"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TextBox 139"/>
          <p:cNvSpPr txBox="1"/>
          <p:nvPr/>
        </p:nvSpPr>
        <p:spPr>
          <a:xfrm>
            <a:off x="87488" y="2325302"/>
            <a:ext cx="896221" cy="646331"/>
          </a:xfrm>
          <a:prstGeom prst="rect">
            <a:avLst/>
          </a:prstGeom>
          <a:noFill/>
        </p:spPr>
        <p:txBody>
          <a:bodyPr wrap="square" rtlCol="0">
            <a:spAutoFit/>
          </a:bodyPr>
          <a:lstStyle/>
          <a:p>
            <a:pPr algn="r"/>
            <a:r>
              <a:rPr lang="ru-RU" sz="1200" dirty="0" smtClean="0"/>
              <a:t>Варианты бюджетирования</a:t>
            </a:r>
            <a:endParaRPr lang="ru-RU" sz="1200" dirty="0"/>
          </a:p>
        </p:txBody>
      </p:sp>
      <p:sp>
        <p:nvSpPr>
          <p:cNvPr id="141" name="TextBox 140"/>
          <p:cNvSpPr txBox="1"/>
          <p:nvPr/>
        </p:nvSpPr>
        <p:spPr>
          <a:xfrm>
            <a:off x="-36512" y="3140968"/>
            <a:ext cx="1008000" cy="468000"/>
          </a:xfrm>
          <a:prstGeom prst="rect">
            <a:avLst/>
          </a:prstGeom>
          <a:noFill/>
        </p:spPr>
        <p:txBody>
          <a:bodyPr wrap="square" rtlCol="0">
            <a:spAutoFit/>
          </a:bodyPr>
          <a:lstStyle/>
          <a:p>
            <a:pPr algn="r"/>
            <a:r>
              <a:rPr lang="ru-RU" sz="1200" dirty="0" smtClean="0"/>
              <a:t>Подготовка бюджетов</a:t>
            </a:r>
            <a:endParaRPr lang="ru-RU" sz="1200" dirty="0"/>
          </a:p>
        </p:txBody>
      </p:sp>
      <p:sp>
        <p:nvSpPr>
          <p:cNvPr id="142" name="Прямоугольник 141"/>
          <p:cNvSpPr/>
          <p:nvPr/>
        </p:nvSpPr>
        <p:spPr bwMode="auto">
          <a:xfrm>
            <a:off x="219990" y="5949280"/>
            <a:ext cx="1152128" cy="576064"/>
          </a:xfrm>
          <a:prstGeom prst="rect">
            <a:avLst/>
          </a:prstGeom>
          <a:solidFill>
            <a:srgbClr val="92D05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Бюджет подготовлен</a:t>
            </a:r>
          </a:p>
        </p:txBody>
      </p:sp>
      <p:cxnSp>
        <p:nvCxnSpPr>
          <p:cNvPr id="143" name="Прямая со стрелкой 142"/>
          <p:cNvCxnSpPr/>
          <p:nvPr/>
        </p:nvCxnSpPr>
        <p:spPr bwMode="auto">
          <a:xfrm>
            <a:off x="1089759" y="3715014"/>
            <a:ext cx="0" cy="2238687"/>
          </a:xfrm>
          <a:prstGeom prst="straightConnector1">
            <a:avLst/>
          </a:prstGeom>
          <a:solidFill>
            <a:srgbClr val="F9E383">
              <a:alpha val="50000"/>
            </a:srgbClr>
          </a:solidFill>
          <a:ln w="44450" cap="flat" cmpd="sng" algn="ctr">
            <a:solidFill>
              <a:srgbClr val="CC33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Прямоугольник 143"/>
          <p:cNvSpPr/>
          <p:nvPr/>
        </p:nvSpPr>
        <p:spPr bwMode="auto">
          <a:xfrm>
            <a:off x="1702190" y="5959790"/>
            <a:ext cx="1152128" cy="576064"/>
          </a:xfrm>
          <a:prstGeom prst="rect">
            <a:avLst/>
          </a:prstGeom>
          <a:solidFill>
            <a:srgbClr val="92D05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План потребности подготовлен</a:t>
            </a:r>
          </a:p>
        </p:txBody>
      </p:sp>
      <p:cxnSp>
        <p:nvCxnSpPr>
          <p:cNvPr id="145" name="Прямая со стрелкой 144"/>
          <p:cNvCxnSpPr/>
          <p:nvPr/>
        </p:nvCxnSpPr>
        <p:spPr bwMode="auto">
          <a:xfrm>
            <a:off x="2570360" y="4441701"/>
            <a:ext cx="0" cy="1512000"/>
          </a:xfrm>
          <a:prstGeom prst="straightConnector1">
            <a:avLst/>
          </a:prstGeom>
          <a:solidFill>
            <a:srgbClr val="F9E383">
              <a:alpha val="50000"/>
            </a:srgbClr>
          </a:solidFill>
          <a:ln w="44450" cap="flat" cmpd="sng" algn="ctr">
            <a:solidFill>
              <a:srgbClr val="CC33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Прямоугольник 145"/>
          <p:cNvSpPr/>
          <p:nvPr/>
        </p:nvSpPr>
        <p:spPr bwMode="auto">
          <a:xfrm>
            <a:off x="3190226" y="5959790"/>
            <a:ext cx="1152128" cy="576064"/>
          </a:xfrm>
          <a:prstGeom prst="rect">
            <a:avLst/>
          </a:prstGeom>
          <a:solidFill>
            <a:srgbClr val="92D05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План закупок подготовлен</a:t>
            </a:r>
          </a:p>
        </p:txBody>
      </p:sp>
      <p:cxnSp>
        <p:nvCxnSpPr>
          <p:cNvPr id="147" name="Прямая со стрелкой 146"/>
          <p:cNvCxnSpPr/>
          <p:nvPr/>
        </p:nvCxnSpPr>
        <p:spPr bwMode="auto">
          <a:xfrm>
            <a:off x="4058396" y="4441701"/>
            <a:ext cx="0" cy="1512000"/>
          </a:xfrm>
          <a:prstGeom prst="straightConnector1">
            <a:avLst/>
          </a:prstGeom>
          <a:solidFill>
            <a:srgbClr val="F9E383">
              <a:alpha val="50000"/>
            </a:srgbClr>
          </a:solidFill>
          <a:ln w="44450" cap="flat" cmpd="sng" algn="ctr">
            <a:solidFill>
              <a:srgbClr val="CC33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 name="Прямоугольник 147"/>
          <p:cNvSpPr/>
          <p:nvPr/>
        </p:nvSpPr>
        <p:spPr bwMode="auto">
          <a:xfrm>
            <a:off x="4645733" y="5959790"/>
            <a:ext cx="1152128" cy="576064"/>
          </a:xfrm>
          <a:prstGeom prst="rect">
            <a:avLst/>
          </a:prstGeom>
          <a:solidFill>
            <a:srgbClr val="92D05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Подготовка завершена</a:t>
            </a:r>
          </a:p>
        </p:txBody>
      </p:sp>
      <p:cxnSp>
        <p:nvCxnSpPr>
          <p:cNvPr id="149" name="Прямая со стрелкой 148"/>
          <p:cNvCxnSpPr/>
          <p:nvPr/>
        </p:nvCxnSpPr>
        <p:spPr bwMode="auto">
          <a:xfrm flipH="1">
            <a:off x="5513903" y="5125701"/>
            <a:ext cx="0" cy="828000"/>
          </a:xfrm>
          <a:prstGeom prst="straightConnector1">
            <a:avLst/>
          </a:prstGeom>
          <a:solidFill>
            <a:srgbClr val="F9E383">
              <a:alpha val="50000"/>
            </a:srgbClr>
          </a:solidFill>
          <a:ln w="44450" cap="flat" cmpd="sng" algn="ctr">
            <a:solidFill>
              <a:srgbClr val="CC33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Прямоугольник 149"/>
          <p:cNvSpPr/>
          <p:nvPr/>
        </p:nvSpPr>
        <p:spPr bwMode="auto">
          <a:xfrm>
            <a:off x="6190416" y="5949280"/>
            <a:ext cx="1152128" cy="576064"/>
          </a:xfrm>
          <a:prstGeom prst="rect">
            <a:avLst/>
          </a:prstGeom>
          <a:solidFill>
            <a:srgbClr val="92D05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Закупка завершена</a:t>
            </a:r>
          </a:p>
        </p:txBody>
      </p:sp>
      <p:cxnSp>
        <p:nvCxnSpPr>
          <p:cNvPr id="151" name="Прямая со стрелкой 150"/>
          <p:cNvCxnSpPr/>
          <p:nvPr/>
        </p:nvCxnSpPr>
        <p:spPr bwMode="auto">
          <a:xfrm>
            <a:off x="7054512" y="5166058"/>
            <a:ext cx="0" cy="787643"/>
          </a:xfrm>
          <a:prstGeom prst="straightConnector1">
            <a:avLst/>
          </a:prstGeom>
          <a:solidFill>
            <a:srgbClr val="F9E383">
              <a:alpha val="50000"/>
            </a:srgbClr>
          </a:solidFill>
          <a:ln w="44450" cap="flat" cmpd="sng" algn="ctr">
            <a:solidFill>
              <a:srgbClr val="CC33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490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3.7037E-7 L 0.17257 -0.00255 " pathEditMode="relative" rAng="0" ptsTypes="AA">
                                      <p:cBhvr>
                                        <p:cTn id="6" dur="1000" fill="hold"/>
                                        <p:tgtEl>
                                          <p:spTgt spid="14"/>
                                        </p:tgtEl>
                                        <p:attrNameLst>
                                          <p:attrName>ppt_x</p:attrName>
                                          <p:attrName>ppt_y</p:attrName>
                                        </p:attrNameLst>
                                      </p:cBhvr>
                                      <p:rCtr x="8628" y="-139"/>
                                    </p:animMotion>
                                  </p:childTnLst>
                                </p:cTn>
                              </p:par>
                              <p:par>
                                <p:cTn id="7" presetID="22" presetClass="entr" presetSubtype="1" fill="hold" nodeType="withEffect">
                                  <p:stCondLst>
                                    <p:cond delay="0"/>
                                  </p:stCondLst>
                                  <p:childTnLst>
                                    <p:set>
                                      <p:cBhvr>
                                        <p:cTn id="8" dur="1" fill="hold">
                                          <p:stCondLst>
                                            <p:cond delay="0"/>
                                          </p:stCondLst>
                                        </p:cTn>
                                        <p:tgtEl>
                                          <p:spTgt spid="151"/>
                                        </p:tgtEl>
                                        <p:attrNameLst>
                                          <p:attrName>style.visibility</p:attrName>
                                        </p:attrNameLst>
                                      </p:cBhvr>
                                      <p:to>
                                        <p:strVal val="visible"/>
                                      </p:to>
                                    </p:set>
                                    <p:animEffect transition="in" filter="wipe(up)">
                                      <p:cBhvr>
                                        <p:cTn id="9" dur="500"/>
                                        <p:tgtEl>
                                          <p:spTgt spid="151"/>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wipe(up)">
                                      <p:cBhvr>
                                        <p:cTn id="12"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Блок-схема: ссылка на другую страницу 20"/>
          <p:cNvSpPr/>
          <p:nvPr/>
        </p:nvSpPr>
        <p:spPr bwMode="auto">
          <a:xfrm rot="16200000">
            <a:off x="8073839" y="-36471"/>
            <a:ext cx="566685" cy="1368000"/>
          </a:xfrm>
          <a:prstGeom prst="flowChartOffpageConnector">
            <a:avLst/>
          </a:prstGeom>
          <a:solidFill>
            <a:srgbClr val="00B0F0">
              <a:alpha val="50000"/>
            </a:srgbClr>
          </a:solidFill>
          <a:ln w="444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hangingPunct="0">
              <a:lnSpc>
                <a:spcPct val="110000"/>
              </a:lnSpc>
              <a:spcBef>
                <a:spcPct val="50000"/>
              </a:spcBef>
            </a:pPr>
            <a:endParaRPr lang="ru-RU" sz="1000" dirty="0" smtClean="0">
              <a:solidFill>
                <a:srgbClr val="5F0000"/>
              </a:solidFill>
            </a:endParaRPr>
          </a:p>
        </p:txBody>
      </p:sp>
      <p:cxnSp>
        <p:nvCxnSpPr>
          <p:cNvPr id="22" name="Прямая соединительная линия 35"/>
          <p:cNvCxnSpPr/>
          <p:nvPr/>
        </p:nvCxnSpPr>
        <p:spPr>
          <a:xfrm flipH="1" flipV="1">
            <a:off x="1763687" y="497520"/>
            <a:ext cx="5832000" cy="25724"/>
          </a:xfrm>
          <a:prstGeom prst="straightConnector1">
            <a:avLst/>
          </a:prstGeom>
          <a:ln w="254000" cmpd="tri"/>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835695" y="604574"/>
            <a:ext cx="1404000" cy="461665"/>
          </a:xfrm>
          <a:prstGeom prst="rect">
            <a:avLst/>
          </a:prstGeom>
          <a:noFill/>
        </p:spPr>
        <p:txBody>
          <a:bodyPr wrap="square" rtlCol="0">
            <a:spAutoFit/>
          </a:bodyPr>
          <a:lstStyle/>
          <a:p>
            <a:pPr algn="ctr"/>
            <a:r>
              <a:rPr lang="ru-RU" sz="1200" b="1" dirty="0" smtClean="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rPr>
              <a:t>Оперативная потребность</a:t>
            </a:r>
            <a:endParaRPr lang="ru-RU" sz="1200" b="1" dirty="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3276016" y="604574"/>
            <a:ext cx="1476000" cy="461665"/>
          </a:xfrm>
          <a:prstGeom prst="rect">
            <a:avLst/>
          </a:prstGeom>
          <a:noFill/>
        </p:spPr>
        <p:txBody>
          <a:bodyPr wrap="square" rtlCol="0">
            <a:spAutoFit/>
          </a:bodyPr>
          <a:lstStyle>
            <a:defPPr>
              <a:defRPr lang="ru-RU"/>
            </a:defPPr>
            <a:lvl1pPr algn="r">
              <a:defRPr sz="1200"/>
            </a:lvl1pPr>
          </a:lstStyle>
          <a:p>
            <a:pPr algn="ctr"/>
            <a:r>
              <a:rPr lang="ru-RU" b="1" dirty="0" smtClean="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rPr>
              <a:t>Заказы поставщикам</a:t>
            </a:r>
            <a:endParaRPr lang="ru-RU" b="1" dirty="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4524603" y="604574"/>
            <a:ext cx="1775589" cy="461665"/>
          </a:xfrm>
          <a:prstGeom prst="rect">
            <a:avLst/>
          </a:prstGeom>
          <a:noFill/>
        </p:spPr>
        <p:txBody>
          <a:bodyPr wrap="square" rtlCol="0">
            <a:spAutoFit/>
          </a:bodyPr>
          <a:lstStyle/>
          <a:p>
            <a:pPr algn="ctr"/>
            <a:r>
              <a:rPr lang="ru-RU" sz="1200" b="1" dirty="0" smtClean="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rPr>
              <a:t>Поступления / Возвраты</a:t>
            </a:r>
            <a:endParaRPr lang="ru-RU" sz="1200" b="1" dirty="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25"/>
          <p:cNvSpPr txBox="1"/>
          <p:nvPr/>
        </p:nvSpPr>
        <p:spPr>
          <a:xfrm>
            <a:off x="7596336" y="364480"/>
            <a:ext cx="1322001" cy="523220"/>
          </a:xfrm>
          <a:prstGeom prst="rect">
            <a:avLst/>
          </a:prstGeom>
          <a:noFill/>
        </p:spPr>
        <p:txBody>
          <a:bodyPr wrap="square" rtlCol="0">
            <a:spAutoFit/>
          </a:bodyPr>
          <a:lstStyle/>
          <a:p>
            <a:pPr algn="ctr"/>
            <a:r>
              <a:rPr lang="ru-RU" sz="1400" b="1" dirty="0" smtClean="0">
                <a:solidFill>
                  <a:srgbClr val="FFFFFF"/>
                </a:solidFill>
              </a:rPr>
              <a:t>Счастливого пути</a:t>
            </a:r>
            <a:endParaRPr lang="ru-RU" sz="1400" b="1" dirty="0">
              <a:solidFill>
                <a:srgbClr val="FFFFFF"/>
              </a:solidFill>
            </a:endParaRPr>
          </a:p>
        </p:txBody>
      </p:sp>
      <p:cxnSp>
        <p:nvCxnSpPr>
          <p:cNvPr id="27" name="Прямая соединительная линия 26"/>
          <p:cNvCxnSpPr/>
          <p:nvPr/>
        </p:nvCxnSpPr>
        <p:spPr bwMode="auto">
          <a:xfrm>
            <a:off x="8259755" y="908720"/>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Прямая соединительная линия 27"/>
          <p:cNvCxnSpPr/>
          <p:nvPr/>
        </p:nvCxnSpPr>
        <p:spPr bwMode="auto">
          <a:xfrm>
            <a:off x="2483768" y="37310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Прямая соединительная линия 28"/>
          <p:cNvCxnSpPr/>
          <p:nvPr/>
        </p:nvCxnSpPr>
        <p:spPr bwMode="auto">
          <a:xfrm>
            <a:off x="3996097" y="38361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Прямая соединительная линия 29"/>
          <p:cNvCxnSpPr/>
          <p:nvPr/>
        </p:nvCxnSpPr>
        <p:spPr bwMode="auto">
          <a:xfrm>
            <a:off x="5434582" y="39412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Рисунок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36" y="164862"/>
            <a:ext cx="675775" cy="675775"/>
          </a:xfrm>
          <a:prstGeom prst="rect">
            <a:avLst/>
          </a:prstGeom>
        </p:spPr>
      </p:pic>
      <p:sp>
        <p:nvSpPr>
          <p:cNvPr id="32" name="Прямоугольник 31"/>
          <p:cNvSpPr/>
          <p:nvPr/>
        </p:nvSpPr>
        <p:spPr bwMode="auto">
          <a:xfrm>
            <a:off x="304070" y="332656"/>
            <a:ext cx="1322001" cy="555044"/>
          </a:xfrm>
          <a:prstGeom prst="rect">
            <a:avLst/>
          </a:prstGeom>
          <a:solidFill>
            <a:srgbClr val="00B0F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hangingPunct="0">
              <a:lnSpc>
                <a:spcPct val="110000"/>
              </a:lnSpc>
              <a:spcBef>
                <a:spcPct val="50000"/>
              </a:spcBef>
            </a:pPr>
            <a:endParaRPr lang="ru-RU" smtClean="0">
              <a:solidFill>
                <a:srgbClr val="5F0000"/>
              </a:solidFill>
            </a:endParaRPr>
          </a:p>
        </p:txBody>
      </p:sp>
      <p:sp>
        <p:nvSpPr>
          <p:cNvPr id="33" name="TextBox 32"/>
          <p:cNvSpPr txBox="1"/>
          <p:nvPr/>
        </p:nvSpPr>
        <p:spPr>
          <a:xfrm>
            <a:off x="293560" y="332656"/>
            <a:ext cx="1332000" cy="523220"/>
          </a:xfrm>
          <a:prstGeom prst="rect">
            <a:avLst/>
          </a:prstGeom>
          <a:noFill/>
        </p:spPr>
        <p:txBody>
          <a:bodyPr wrap="square" rtlCol="0">
            <a:spAutoFit/>
          </a:bodyPr>
          <a:lstStyle/>
          <a:p>
            <a:pPr algn="ctr"/>
            <a:r>
              <a:rPr lang="ru-RU" sz="1400" b="1" dirty="0" smtClean="0">
                <a:solidFill>
                  <a:srgbClr val="FFFFFF"/>
                </a:solidFill>
              </a:rPr>
              <a:t>Исполнение потребности</a:t>
            </a:r>
            <a:endParaRPr lang="ru-RU" sz="1400" b="1" dirty="0">
              <a:solidFill>
                <a:srgbClr val="FFFFFF"/>
              </a:solidFill>
            </a:endParaRPr>
          </a:p>
        </p:txBody>
      </p:sp>
      <p:cxnSp>
        <p:nvCxnSpPr>
          <p:cNvPr id="34" name="Прямая соединительная линия 33"/>
          <p:cNvCxnSpPr/>
          <p:nvPr/>
        </p:nvCxnSpPr>
        <p:spPr bwMode="auto">
          <a:xfrm>
            <a:off x="973162" y="913222"/>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a:off x="6084017" y="604574"/>
            <a:ext cx="1533339" cy="461665"/>
          </a:xfrm>
          <a:prstGeom prst="rect">
            <a:avLst/>
          </a:prstGeom>
          <a:noFill/>
        </p:spPr>
        <p:txBody>
          <a:bodyPr wrap="square" rtlCol="0">
            <a:spAutoFit/>
          </a:bodyPr>
          <a:lstStyle/>
          <a:p>
            <a:pPr algn="ctr"/>
            <a:r>
              <a:rPr lang="ru-RU"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Публикация на ЕИС </a:t>
            </a:r>
            <a:r>
              <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(223ФЗ)</a:t>
            </a:r>
          </a:p>
        </p:txBody>
      </p:sp>
      <p:cxnSp>
        <p:nvCxnSpPr>
          <p:cNvPr id="36" name="Прямая соединительная линия 35"/>
          <p:cNvCxnSpPr/>
          <p:nvPr/>
        </p:nvCxnSpPr>
        <p:spPr bwMode="auto">
          <a:xfrm>
            <a:off x="6850131" y="386777"/>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4" name="Группа 73"/>
          <p:cNvGrpSpPr/>
          <p:nvPr/>
        </p:nvGrpSpPr>
        <p:grpSpPr>
          <a:xfrm>
            <a:off x="323528" y="1340768"/>
            <a:ext cx="8136703" cy="4826684"/>
            <a:chOff x="323528" y="1340768"/>
            <a:chExt cx="8136703" cy="4826684"/>
          </a:xfrm>
        </p:grpSpPr>
        <p:sp>
          <p:nvSpPr>
            <p:cNvPr id="44" name="Прямоугольник 43"/>
            <p:cNvSpPr/>
            <p:nvPr/>
          </p:nvSpPr>
          <p:spPr bwMode="auto">
            <a:xfrm>
              <a:off x="3346349" y="1340768"/>
              <a:ext cx="2088233" cy="658219"/>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lang="ru-RU" sz="1200" dirty="0" smtClean="0"/>
                <a:t>Оперативная потребность (вне плана / по бюджету)</a:t>
              </a:r>
              <a:endParaRPr kumimoji="0" lang="en-US" sz="1200" b="0" i="0" u="none" strike="noStrike" cap="none" normalizeH="0" baseline="0" dirty="0" smtClean="0">
                <a:ln>
                  <a:noFill/>
                </a:ln>
                <a:solidFill>
                  <a:schemeClr val="tx1"/>
                </a:solidFill>
                <a:effectLst/>
                <a:latin typeface="Arial" charset="0"/>
              </a:endParaRPr>
            </a:p>
          </p:txBody>
        </p:sp>
        <p:cxnSp>
          <p:nvCxnSpPr>
            <p:cNvPr id="13" name="Прямая со стрелкой 12"/>
            <p:cNvCxnSpPr>
              <a:stCxn id="44" idx="2"/>
              <a:endCxn id="11" idx="0"/>
            </p:cNvCxnSpPr>
            <p:nvPr/>
          </p:nvCxnSpPr>
          <p:spPr bwMode="auto">
            <a:xfrm flipH="1">
              <a:off x="4390465" y="1998987"/>
              <a:ext cx="1" cy="504320"/>
            </a:xfrm>
            <a:prstGeom prst="straightConnector1">
              <a:avLst/>
            </a:prstGeom>
            <a:solidFill>
              <a:srgbClr val="F9E383">
                <a:alpha val="50000"/>
              </a:srgbClr>
            </a:solidFill>
            <a:ln w="44450" cap="flat" cmpd="sng" algn="ctr">
              <a:solidFill>
                <a:srgbClr val="CC33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Прямая со стрелкой 65"/>
            <p:cNvCxnSpPr>
              <a:stCxn id="11" idx="2"/>
              <a:endCxn id="65" idx="0"/>
            </p:cNvCxnSpPr>
            <p:nvPr/>
          </p:nvCxnSpPr>
          <p:spPr bwMode="auto">
            <a:xfrm>
              <a:off x="4390465" y="3260698"/>
              <a:ext cx="0" cy="653388"/>
            </a:xfrm>
            <a:prstGeom prst="straightConnector1">
              <a:avLst/>
            </a:prstGeom>
            <a:solidFill>
              <a:srgbClr val="F9E383">
                <a:alpha val="50000"/>
              </a:srgbClr>
            </a:solidFill>
            <a:ln w="44450" cap="flat" cmpd="sng" algn="ctr">
              <a:solidFill>
                <a:srgbClr val="CC33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Прямоугольник 66"/>
            <p:cNvSpPr/>
            <p:nvPr/>
          </p:nvSpPr>
          <p:spPr bwMode="auto">
            <a:xfrm>
              <a:off x="2159896" y="5381620"/>
              <a:ext cx="1476000" cy="757391"/>
            </a:xfrm>
            <a:prstGeom prst="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Заявка</a:t>
              </a:r>
              <a:r>
                <a:rPr kumimoji="0" lang="ru-RU" sz="1200" b="0" i="0" u="none" strike="noStrike" cap="none" normalizeH="0" dirty="0" smtClean="0">
                  <a:ln>
                    <a:noFill/>
                  </a:ln>
                  <a:solidFill>
                    <a:schemeClr val="tx1"/>
                  </a:solidFill>
                  <a:effectLst/>
                  <a:latin typeface="Arial" charset="0"/>
                </a:rPr>
                <a:t> на операцию (оплата)</a:t>
              </a:r>
              <a:endParaRPr kumimoji="0" lang="ru-RU" sz="1200" b="0" i="0" u="none" strike="noStrike" cap="none" normalizeH="0" baseline="0" dirty="0" smtClean="0">
                <a:ln>
                  <a:noFill/>
                </a:ln>
                <a:solidFill>
                  <a:schemeClr val="tx1"/>
                </a:solidFill>
                <a:effectLst/>
                <a:latin typeface="Arial" charset="0"/>
              </a:endParaRPr>
            </a:p>
          </p:txBody>
        </p:sp>
        <p:sp>
          <p:nvSpPr>
            <p:cNvPr id="68" name="Прямоугольник 67"/>
            <p:cNvSpPr/>
            <p:nvPr/>
          </p:nvSpPr>
          <p:spPr bwMode="auto">
            <a:xfrm>
              <a:off x="5184232" y="5410061"/>
              <a:ext cx="1476000" cy="757391"/>
            </a:xfrm>
            <a:prstGeom prst="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Поступление (акты, </a:t>
              </a:r>
              <a:r>
                <a:rPr kumimoji="0" lang="ru-RU" sz="1200" b="0" i="0" u="none" strike="noStrike" cap="none" normalizeH="0" baseline="0" dirty="0" err="1" smtClean="0">
                  <a:ln>
                    <a:noFill/>
                  </a:ln>
                  <a:solidFill>
                    <a:schemeClr val="tx1"/>
                  </a:solidFill>
                  <a:effectLst/>
                  <a:latin typeface="Arial" charset="0"/>
                </a:rPr>
                <a:t>накл</a:t>
              </a:r>
              <a:r>
                <a:rPr kumimoji="0" lang="ru-RU" sz="1200" b="0" i="0" u="none" strike="noStrike" cap="none" normalizeH="0" baseline="0" dirty="0" smtClean="0">
                  <a:ln>
                    <a:noFill/>
                  </a:ln>
                  <a:solidFill>
                    <a:schemeClr val="tx1"/>
                  </a:solidFill>
                  <a:effectLst/>
                  <a:latin typeface="Arial" charset="0"/>
                </a:rPr>
                <a:t>)</a:t>
              </a:r>
            </a:p>
          </p:txBody>
        </p:sp>
        <p:cxnSp>
          <p:nvCxnSpPr>
            <p:cNvPr id="69" name="Прямая со стрелкой 68"/>
            <p:cNvCxnSpPr>
              <a:stCxn id="65" idx="2"/>
              <a:endCxn id="68" idx="0"/>
            </p:cNvCxnSpPr>
            <p:nvPr/>
          </p:nvCxnSpPr>
          <p:spPr bwMode="auto">
            <a:xfrm>
              <a:off x="4390465" y="4671477"/>
              <a:ext cx="1531767" cy="738584"/>
            </a:xfrm>
            <a:prstGeom prst="straightConnector1">
              <a:avLst/>
            </a:prstGeom>
            <a:solidFill>
              <a:srgbClr val="F9E383">
                <a:alpha val="50000"/>
              </a:srgbClr>
            </a:solidFill>
            <a:ln w="44450" cap="flat" cmpd="sng" algn="ctr">
              <a:solidFill>
                <a:srgbClr val="CC33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Прямая со стрелкой 70"/>
            <p:cNvCxnSpPr>
              <a:stCxn id="65" idx="2"/>
              <a:endCxn id="67" idx="0"/>
            </p:cNvCxnSpPr>
            <p:nvPr/>
          </p:nvCxnSpPr>
          <p:spPr bwMode="auto">
            <a:xfrm flipH="1">
              <a:off x="2897896" y="4671477"/>
              <a:ext cx="1492569" cy="710143"/>
            </a:xfrm>
            <a:prstGeom prst="straightConnector1">
              <a:avLst/>
            </a:prstGeom>
            <a:solidFill>
              <a:srgbClr val="F9E383">
                <a:alpha val="50000"/>
              </a:srgbClr>
            </a:solidFill>
            <a:ln w="44450" cap="flat" cmpd="sng" algn="ctr">
              <a:solidFill>
                <a:srgbClr val="CC33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Прямоугольник 64"/>
            <p:cNvSpPr/>
            <p:nvPr/>
          </p:nvSpPr>
          <p:spPr bwMode="auto">
            <a:xfrm>
              <a:off x="3652465" y="3914086"/>
              <a:ext cx="1476000" cy="757391"/>
            </a:xfrm>
            <a:prstGeom prst="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Заказ</a:t>
              </a:r>
              <a:r>
                <a:rPr kumimoji="0" lang="ru-RU" sz="1200" b="0" i="0" u="none" strike="noStrike" cap="none" normalizeH="0" dirty="0" smtClean="0">
                  <a:ln>
                    <a:noFill/>
                  </a:ln>
                  <a:solidFill>
                    <a:schemeClr val="tx1"/>
                  </a:solidFill>
                  <a:effectLst/>
                  <a:latin typeface="Arial" charset="0"/>
                </a:rPr>
                <a:t> поставщику (договор / график расчетов)</a:t>
              </a:r>
              <a:endParaRPr kumimoji="0" lang="ru-RU" sz="1200" b="0" i="0" u="none" strike="noStrike" cap="none" normalizeH="0" baseline="0" dirty="0" smtClean="0">
                <a:ln>
                  <a:noFill/>
                </a:ln>
                <a:solidFill>
                  <a:schemeClr val="tx1"/>
                </a:solidFill>
                <a:effectLst/>
                <a:latin typeface="Arial" charset="0"/>
              </a:endParaRPr>
            </a:p>
          </p:txBody>
        </p:sp>
        <p:sp>
          <p:nvSpPr>
            <p:cNvPr id="11" name="Прямоугольник 10"/>
            <p:cNvSpPr/>
            <p:nvPr/>
          </p:nvSpPr>
          <p:spPr bwMode="auto">
            <a:xfrm>
              <a:off x="3652465" y="2503307"/>
              <a:ext cx="1476000" cy="757391"/>
            </a:xfrm>
            <a:prstGeom prst="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Заявка на потребность     </a:t>
              </a:r>
              <a:r>
                <a:rPr kumimoji="0" lang="ru-RU" sz="1200" b="0" i="0" u="none" strike="noStrike" cap="none" normalizeH="0" baseline="0" dirty="0" smtClean="0">
                  <a:ln>
                    <a:noFill/>
                  </a:ln>
                  <a:solidFill>
                    <a:srgbClr val="FF0000"/>
                  </a:solidFill>
                  <a:effectLst/>
                  <a:latin typeface="Arial" charset="0"/>
                </a:rPr>
                <a:t>(нет договора)</a:t>
              </a:r>
            </a:p>
          </p:txBody>
        </p:sp>
        <p:sp>
          <p:nvSpPr>
            <p:cNvPr id="73" name="Прямоугольная выноска 72"/>
            <p:cNvSpPr/>
            <p:nvPr/>
          </p:nvSpPr>
          <p:spPr bwMode="auto">
            <a:xfrm>
              <a:off x="6660231" y="2503307"/>
              <a:ext cx="1800000" cy="757391"/>
            </a:xfrm>
            <a:prstGeom prst="wedgeRectCallout">
              <a:avLst>
                <a:gd name="adj1" fmla="val -59229"/>
                <a:gd name="adj2" fmla="val 25170"/>
              </a:avLst>
            </a:prstGeom>
            <a:solidFill>
              <a:srgbClr val="F9E383">
                <a:alpha val="50000"/>
              </a:srgbClr>
            </a:solidFill>
            <a:ln w="444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Проверка по статье бюджета на лимиты.   Проверка по плану закупок </a:t>
              </a:r>
              <a:r>
                <a:rPr kumimoji="0" lang="ru-RU" sz="1100" b="0" i="0" u="none" strike="noStrike" cap="none" normalizeH="0" dirty="0" smtClean="0">
                  <a:ln>
                    <a:noFill/>
                  </a:ln>
                  <a:solidFill>
                    <a:schemeClr val="tx1"/>
                  </a:solidFill>
                  <a:effectLst/>
                  <a:latin typeface="Arial" charset="0"/>
                </a:rPr>
                <a:t>не выполняется.</a:t>
              </a:r>
              <a:endParaRPr kumimoji="0" lang="ru-RU" sz="1100" b="0" i="0" u="none" strike="noStrike" cap="none" normalizeH="0" baseline="0" dirty="0" smtClean="0">
                <a:ln>
                  <a:noFill/>
                </a:ln>
                <a:solidFill>
                  <a:schemeClr val="tx1"/>
                </a:solidFill>
                <a:effectLst/>
                <a:latin typeface="Arial" charset="0"/>
              </a:endParaRPr>
            </a:p>
          </p:txBody>
        </p:sp>
        <p:sp>
          <p:nvSpPr>
            <p:cNvPr id="75" name="Прямоугольная выноска 74"/>
            <p:cNvSpPr/>
            <p:nvPr/>
          </p:nvSpPr>
          <p:spPr bwMode="auto">
            <a:xfrm>
              <a:off x="323528" y="2503306"/>
              <a:ext cx="1762551" cy="757391"/>
            </a:xfrm>
            <a:prstGeom prst="wedgeRectCallout">
              <a:avLst>
                <a:gd name="adj1" fmla="val 59560"/>
                <a:gd name="adj2" fmla="val 24042"/>
              </a:avLst>
            </a:prstGeom>
            <a:solidFill>
              <a:srgbClr val="F9E383">
                <a:alpha val="50000"/>
              </a:srgbClr>
            </a:solidFill>
            <a:ln w="444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Получаем разрешение у ЦФО на </a:t>
              </a:r>
              <a:r>
                <a:rPr kumimoji="0" lang="ru-RU" sz="1100" b="0" i="0" u="none" strike="noStrike" cap="none" normalizeH="0" dirty="0" smtClean="0">
                  <a:ln>
                    <a:noFill/>
                  </a:ln>
                  <a:solidFill>
                    <a:schemeClr val="tx1"/>
                  </a:solidFill>
                  <a:effectLst/>
                  <a:latin typeface="Arial" charset="0"/>
                </a:rPr>
                <a:t>затраты по приобретению МТР</a:t>
              </a:r>
              <a:endParaRPr kumimoji="0" lang="ru-RU" sz="1100" b="0" i="0" u="none" strike="noStrike" cap="none" normalizeH="0" baseline="0" dirty="0" smtClean="0">
                <a:ln>
                  <a:noFill/>
                </a:ln>
                <a:solidFill>
                  <a:schemeClr val="tx1"/>
                </a:solidFill>
                <a:effectLst/>
                <a:latin typeface="Arial" charset="0"/>
              </a:endParaRPr>
            </a:p>
          </p:txBody>
        </p:sp>
      </p:grpSp>
    </p:spTree>
    <p:extLst>
      <p:ext uri="{BB962C8B-B14F-4D97-AF65-F5344CB8AC3E}">
        <p14:creationId xmlns:p14="http://schemas.microsoft.com/office/powerpoint/2010/main" val="195665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8.33333E-7 1.29308E-6 L 0.29861 0.00139 " pathEditMode="relative" rAng="0" ptsTypes="AA">
                                      <p:cBhvr>
                                        <p:cTn id="6" dur="1000" fill="hold"/>
                                        <p:tgtEl>
                                          <p:spTgt spid="31"/>
                                        </p:tgtEl>
                                        <p:attrNameLst>
                                          <p:attrName>ppt_x</p:attrName>
                                          <p:attrName>ppt_y</p:attrName>
                                        </p:attrNameLst>
                                      </p:cBhvr>
                                      <p:rCtr x="14900" y="100"/>
                                    </p:animMotion>
                                  </p:childTnLst>
                                </p:cTn>
                              </p:par>
                              <p:par>
                                <p:cTn id="7" presetID="22" presetClass="entr" presetSubtype="1" fill="hold" nodeType="withEffect">
                                  <p:stCondLst>
                                    <p:cond delay="0"/>
                                  </p:stCondLst>
                                  <p:childTnLst>
                                    <p:set>
                                      <p:cBhvr>
                                        <p:cTn id="8" dur="1" fill="hold">
                                          <p:stCondLst>
                                            <p:cond delay="0"/>
                                          </p:stCondLst>
                                        </p:cTn>
                                        <p:tgtEl>
                                          <p:spTgt spid="74"/>
                                        </p:tgtEl>
                                        <p:attrNameLst>
                                          <p:attrName>style.visibility</p:attrName>
                                        </p:attrNameLst>
                                      </p:cBhvr>
                                      <p:to>
                                        <p:strVal val="visible"/>
                                      </p:to>
                                    </p:set>
                                    <p:animEffect transition="in" filter="wipe(up)">
                                      <p:cBhvr>
                                        <p:cTn id="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pPr>
              <a:defRPr/>
            </a:pPr>
            <a:fld id="{5007AF4B-D67C-4129-86EF-FE2A65D9E95E}" type="slidenum">
              <a:rPr lang="ru-RU" altLang="ru-RU" smtClean="0"/>
              <a:pPr>
                <a:defRPr/>
              </a:pPr>
              <a:t>24</a:t>
            </a:fld>
            <a:endParaRPr lang="ru-RU" altLang="ru-RU" dirty="0"/>
          </a:p>
        </p:txBody>
      </p:sp>
      <p:sp>
        <p:nvSpPr>
          <p:cNvPr id="21" name="Блок-схема: ссылка на другую страницу 20"/>
          <p:cNvSpPr/>
          <p:nvPr/>
        </p:nvSpPr>
        <p:spPr bwMode="auto">
          <a:xfrm rot="16200000">
            <a:off x="8073839" y="-36471"/>
            <a:ext cx="566685" cy="1368000"/>
          </a:xfrm>
          <a:prstGeom prst="flowChartOffpageConnector">
            <a:avLst/>
          </a:prstGeom>
          <a:solidFill>
            <a:srgbClr val="00B0F0">
              <a:alpha val="50000"/>
            </a:srgbClr>
          </a:solidFill>
          <a:ln w="444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hangingPunct="0">
              <a:lnSpc>
                <a:spcPct val="110000"/>
              </a:lnSpc>
              <a:spcBef>
                <a:spcPct val="50000"/>
              </a:spcBef>
            </a:pPr>
            <a:endParaRPr lang="ru-RU" sz="1000" dirty="0" smtClean="0">
              <a:solidFill>
                <a:srgbClr val="5F0000"/>
              </a:solidFill>
            </a:endParaRPr>
          </a:p>
        </p:txBody>
      </p:sp>
      <p:cxnSp>
        <p:nvCxnSpPr>
          <p:cNvPr id="22" name="Прямая соединительная линия 35"/>
          <p:cNvCxnSpPr/>
          <p:nvPr/>
        </p:nvCxnSpPr>
        <p:spPr>
          <a:xfrm flipH="1" flipV="1">
            <a:off x="1763687" y="497520"/>
            <a:ext cx="5832000" cy="0"/>
          </a:xfrm>
          <a:prstGeom prst="straightConnector1">
            <a:avLst/>
          </a:prstGeom>
          <a:ln w="254000" cmpd="tri"/>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835695" y="604574"/>
            <a:ext cx="1404000" cy="461665"/>
          </a:xfrm>
          <a:prstGeom prst="rect">
            <a:avLst/>
          </a:prstGeom>
          <a:noFill/>
        </p:spPr>
        <p:txBody>
          <a:bodyPr wrap="square" rtlCol="0">
            <a:spAutoFit/>
          </a:bodyPr>
          <a:lstStyle/>
          <a:p>
            <a:pPr algn="ctr"/>
            <a:r>
              <a:rPr lang="ru-RU" sz="1200" b="1" dirty="0" smtClean="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rPr>
              <a:t>Оперативная потребность</a:t>
            </a:r>
            <a:endParaRPr lang="ru-RU" sz="1200" b="1" dirty="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3276016" y="604574"/>
            <a:ext cx="1476000" cy="461665"/>
          </a:xfrm>
          <a:prstGeom prst="rect">
            <a:avLst/>
          </a:prstGeom>
          <a:noFill/>
        </p:spPr>
        <p:txBody>
          <a:bodyPr wrap="square" rtlCol="0">
            <a:spAutoFit/>
          </a:bodyPr>
          <a:lstStyle>
            <a:defPPr>
              <a:defRPr lang="ru-RU"/>
            </a:defPPr>
            <a:lvl1pPr algn="r">
              <a:defRPr sz="1200"/>
            </a:lvl1pPr>
          </a:lstStyle>
          <a:p>
            <a:pPr algn="ctr"/>
            <a:r>
              <a:rPr lang="ru-RU" b="1" dirty="0" smtClean="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rPr>
              <a:t>Заказы поставщикам</a:t>
            </a:r>
            <a:endParaRPr lang="ru-RU" b="1" dirty="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4524603" y="604574"/>
            <a:ext cx="1775589" cy="461665"/>
          </a:xfrm>
          <a:prstGeom prst="rect">
            <a:avLst/>
          </a:prstGeom>
          <a:noFill/>
        </p:spPr>
        <p:txBody>
          <a:bodyPr wrap="square" rtlCol="0">
            <a:spAutoFit/>
          </a:bodyPr>
          <a:lstStyle/>
          <a:p>
            <a:pPr algn="ctr"/>
            <a:r>
              <a:rPr lang="ru-RU" sz="1200" b="1" dirty="0" smtClean="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rPr>
              <a:t>Поступления / Возвраты</a:t>
            </a:r>
            <a:endParaRPr lang="ru-RU" sz="1200" b="1" dirty="0">
              <a:solidFill>
                <a:srgbClr val="808080">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25"/>
          <p:cNvSpPr txBox="1"/>
          <p:nvPr/>
        </p:nvSpPr>
        <p:spPr>
          <a:xfrm>
            <a:off x="7596336" y="364480"/>
            <a:ext cx="1322001" cy="523220"/>
          </a:xfrm>
          <a:prstGeom prst="rect">
            <a:avLst/>
          </a:prstGeom>
          <a:noFill/>
        </p:spPr>
        <p:txBody>
          <a:bodyPr wrap="square" rtlCol="0">
            <a:spAutoFit/>
          </a:bodyPr>
          <a:lstStyle/>
          <a:p>
            <a:pPr algn="ctr"/>
            <a:r>
              <a:rPr lang="ru-RU" sz="1400" b="1" dirty="0" smtClean="0">
                <a:solidFill>
                  <a:srgbClr val="FFFFFF"/>
                </a:solidFill>
              </a:rPr>
              <a:t>Счастливого пути</a:t>
            </a:r>
            <a:endParaRPr lang="ru-RU" sz="1400" b="1" dirty="0">
              <a:solidFill>
                <a:srgbClr val="FFFFFF"/>
              </a:solidFill>
            </a:endParaRPr>
          </a:p>
        </p:txBody>
      </p:sp>
      <p:cxnSp>
        <p:nvCxnSpPr>
          <p:cNvPr id="27" name="Прямая соединительная линия 26"/>
          <p:cNvCxnSpPr/>
          <p:nvPr/>
        </p:nvCxnSpPr>
        <p:spPr bwMode="auto">
          <a:xfrm>
            <a:off x="8259755" y="908720"/>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Прямая соединительная линия 27"/>
          <p:cNvCxnSpPr/>
          <p:nvPr/>
        </p:nvCxnSpPr>
        <p:spPr bwMode="auto">
          <a:xfrm>
            <a:off x="2483768" y="37310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Прямая соединительная линия 28"/>
          <p:cNvCxnSpPr/>
          <p:nvPr/>
        </p:nvCxnSpPr>
        <p:spPr bwMode="auto">
          <a:xfrm>
            <a:off x="3996097" y="367136"/>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Прямая соединительная линия 29"/>
          <p:cNvCxnSpPr/>
          <p:nvPr/>
        </p:nvCxnSpPr>
        <p:spPr bwMode="auto">
          <a:xfrm>
            <a:off x="5434582" y="369408"/>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Рисунок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8761" y="173100"/>
            <a:ext cx="675775" cy="675775"/>
          </a:xfrm>
          <a:prstGeom prst="rect">
            <a:avLst/>
          </a:prstGeom>
        </p:spPr>
      </p:pic>
      <p:sp>
        <p:nvSpPr>
          <p:cNvPr id="32" name="Прямоугольник 31"/>
          <p:cNvSpPr/>
          <p:nvPr/>
        </p:nvSpPr>
        <p:spPr bwMode="auto">
          <a:xfrm>
            <a:off x="304070" y="332656"/>
            <a:ext cx="1322001" cy="555044"/>
          </a:xfrm>
          <a:prstGeom prst="rect">
            <a:avLst/>
          </a:prstGeom>
          <a:solidFill>
            <a:srgbClr val="00B0F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hangingPunct="0">
              <a:lnSpc>
                <a:spcPct val="110000"/>
              </a:lnSpc>
              <a:spcBef>
                <a:spcPct val="50000"/>
              </a:spcBef>
            </a:pPr>
            <a:endParaRPr lang="ru-RU" smtClean="0">
              <a:solidFill>
                <a:srgbClr val="5F0000"/>
              </a:solidFill>
            </a:endParaRPr>
          </a:p>
        </p:txBody>
      </p:sp>
      <p:sp>
        <p:nvSpPr>
          <p:cNvPr id="33" name="TextBox 32"/>
          <p:cNvSpPr txBox="1"/>
          <p:nvPr/>
        </p:nvSpPr>
        <p:spPr>
          <a:xfrm>
            <a:off x="293560" y="332656"/>
            <a:ext cx="1332000" cy="523220"/>
          </a:xfrm>
          <a:prstGeom prst="rect">
            <a:avLst/>
          </a:prstGeom>
          <a:noFill/>
        </p:spPr>
        <p:txBody>
          <a:bodyPr wrap="square" rtlCol="0">
            <a:spAutoFit/>
          </a:bodyPr>
          <a:lstStyle/>
          <a:p>
            <a:pPr algn="ctr"/>
            <a:r>
              <a:rPr lang="ru-RU" sz="1400" b="1" dirty="0" smtClean="0">
                <a:solidFill>
                  <a:srgbClr val="FFFFFF"/>
                </a:solidFill>
              </a:rPr>
              <a:t>Исполнение потребности</a:t>
            </a:r>
            <a:endParaRPr lang="ru-RU" sz="1400" b="1" dirty="0">
              <a:solidFill>
                <a:srgbClr val="FFFFFF"/>
              </a:solidFill>
            </a:endParaRPr>
          </a:p>
        </p:txBody>
      </p:sp>
      <p:cxnSp>
        <p:nvCxnSpPr>
          <p:cNvPr id="34" name="Прямая соединительная линия 33"/>
          <p:cNvCxnSpPr/>
          <p:nvPr/>
        </p:nvCxnSpPr>
        <p:spPr bwMode="auto">
          <a:xfrm>
            <a:off x="973162" y="913222"/>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a:off x="6084017" y="604574"/>
            <a:ext cx="1533339" cy="461665"/>
          </a:xfrm>
          <a:prstGeom prst="rect">
            <a:avLst/>
          </a:prstGeom>
          <a:noFill/>
        </p:spPr>
        <p:txBody>
          <a:bodyPr wrap="square" rtlCol="0">
            <a:spAutoFit/>
          </a:bodyPr>
          <a:lstStyle/>
          <a:p>
            <a:pPr algn="ctr"/>
            <a:r>
              <a:rPr lang="ru-RU"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Публикация на ЕИС </a:t>
            </a:r>
            <a:r>
              <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(223ФЗ)</a:t>
            </a:r>
          </a:p>
        </p:txBody>
      </p:sp>
      <p:cxnSp>
        <p:nvCxnSpPr>
          <p:cNvPr id="36" name="Прямая соединительная линия 35"/>
          <p:cNvCxnSpPr/>
          <p:nvPr/>
        </p:nvCxnSpPr>
        <p:spPr bwMode="auto">
          <a:xfrm>
            <a:off x="6850131" y="370301"/>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9" name="Группа 48"/>
          <p:cNvGrpSpPr/>
          <p:nvPr/>
        </p:nvGrpSpPr>
        <p:grpSpPr>
          <a:xfrm>
            <a:off x="252000" y="1385674"/>
            <a:ext cx="8640000" cy="4975673"/>
            <a:chOff x="252000" y="1385674"/>
            <a:chExt cx="8640000" cy="4975673"/>
          </a:xfrm>
        </p:grpSpPr>
        <p:pic>
          <p:nvPicPr>
            <p:cNvPr id="5" name="Рисунок 4" descr="Формирование заказов поставщикам.png"/>
            <p:cNvPicPr>
              <a:picLocks noChangeAspect="1"/>
            </p:cNvPicPr>
            <p:nvPr/>
          </p:nvPicPr>
          <p:blipFill>
            <a:blip r:embed="rId4"/>
            <a:stretch>
              <a:fillRect/>
            </a:stretch>
          </p:blipFill>
          <p:spPr>
            <a:xfrm>
              <a:off x="252000" y="1385674"/>
              <a:ext cx="8640000" cy="3686400"/>
            </a:xfrm>
            <a:prstGeom prst="rect">
              <a:avLst/>
            </a:prstGeom>
            <a:effectLst>
              <a:outerShdw blurRad="254000" dist="50800" dir="5400000" algn="ctr" rotWithShape="0">
                <a:srgbClr val="000000">
                  <a:alpha val="43137"/>
                </a:srgbClr>
              </a:outerShdw>
            </a:effectLst>
          </p:spPr>
        </p:pic>
        <p:grpSp>
          <p:nvGrpSpPr>
            <p:cNvPr id="48" name="Группа 47"/>
            <p:cNvGrpSpPr/>
            <p:nvPr/>
          </p:nvGrpSpPr>
          <p:grpSpPr>
            <a:xfrm>
              <a:off x="2140404" y="5214950"/>
              <a:ext cx="5646306" cy="1146397"/>
              <a:chOff x="2140404" y="5214950"/>
              <a:chExt cx="5646306" cy="1146397"/>
            </a:xfrm>
          </p:grpSpPr>
          <p:cxnSp>
            <p:nvCxnSpPr>
              <p:cNvPr id="42" name="Прямая со стрелкой 41"/>
              <p:cNvCxnSpPr/>
              <p:nvPr/>
            </p:nvCxnSpPr>
            <p:spPr bwMode="auto">
              <a:xfrm rot="5400000" flipH="1" flipV="1">
                <a:off x="4858546" y="5285594"/>
                <a:ext cx="285752" cy="144464"/>
              </a:xfrm>
              <a:prstGeom prst="straightConnector1">
                <a:avLst/>
              </a:prstGeom>
              <a:solidFill>
                <a:srgbClr val="F9E383">
                  <a:alpha val="50000"/>
                </a:srgbClr>
              </a:solidFill>
              <a:ln w="44450" cap="flat" cmpd="sng" algn="ctr">
                <a:solidFill>
                  <a:srgbClr val="CC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Прямая со стрелкой 42"/>
              <p:cNvCxnSpPr/>
              <p:nvPr/>
            </p:nvCxnSpPr>
            <p:spPr bwMode="auto">
              <a:xfrm rot="5400000" flipH="1" flipV="1">
                <a:off x="5895191" y="5392751"/>
                <a:ext cx="357190" cy="1588"/>
              </a:xfrm>
              <a:prstGeom prst="straightConnector1">
                <a:avLst/>
              </a:prstGeom>
              <a:solidFill>
                <a:srgbClr val="F9E383">
                  <a:alpha val="50000"/>
                </a:srgbClr>
              </a:solidFill>
              <a:ln w="44450" cap="flat" cmpd="sng" algn="ctr">
                <a:solidFill>
                  <a:srgbClr val="CC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Прямая со стрелкой 43"/>
              <p:cNvCxnSpPr/>
              <p:nvPr/>
            </p:nvCxnSpPr>
            <p:spPr bwMode="auto">
              <a:xfrm rot="16200000" flipV="1">
                <a:off x="6929454" y="5286388"/>
                <a:ext cx="285752" cy="142876"/>
              </a:xfrm>
              <a:prstGeom prst="straightConnector1">
                <a:avLst/>
              </a:prstGeom>
              <a:solidFill>
                <a:srgbClr val="F9E383">
                  <a:alpha val="50000"/>
                </a:srgbClr>
              </a:solidFill>
              <a:ln w="44450" cap="flat" cmpd="sng" algn="ctr">
                <a:solidFill>
                  <a:srgbClr val="CC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44"/>
              <p:cNvSpPr txBox="1"/>
              <p:nvPr/>
            </p:nvSpPr>
            <p:spPr>
              <a:xfrm>
                <a:off x="4429124" y="5572140"/>
                <a:ext cx="900000" cy="646331"/>
              </a:xfrm>
              <a:prstGeom prst="rect">
                <a:avLst/>
              </a:prstGeom>
              <a:noFill/>
            </p:spPr>
            <p:txBody>
              <a:bodyPr wrap="square" rtlCol="0">
                <a:spAutoFit/>
              </a:bodyPr>
              <a:lstStyle/>
              <a:p>
                <a:pPr algn="ctr"/>
                <a:r>
                  <a:rPr lang="ru-RU" sz="1200" b="1" dirty="0" smtClean="0"/>
                  <a:t>Фактура договора</a:t>
                </a:r>
                <a:endParaRPr lang="en-US" sz="1200" b="1" dirty="0"/>
              </a:p>
            </p:txBody>
          </p:sp>
          <p:sp>
            <p:nvSpPr>
              <p:cNvPr id="46" name="TextBox 45"/>
              <p:cNvSpPr txBox="1"/>
              <p:nvPr/>
            </p:nvSpPr>
            <p:spPr>
              <a:xfrm>
                <a:off x="5547418" y="5715016"/>
                <a:ext cx="1152000" cy="646331"/>
              </a:xfrm>
              <a:prstGeom prst="rect">
                <a:avLst/>
              </a:prstGeom>
              <a:noFill/>
            </p:spPr>
            <p:txBody>
              <a:bodyPr wrap="square" rtlCol="0">
                <a:spAutoFit/>
              </a:bodyPr>
              <a:lstStyle/>
              <a:p>
                <a:pPr algn="ctr"/>
                <a:r>
                  <a:rPr lang="ru-RU" sz="1200" b="1" dirty="0" smtClean="0"/>
                  <a:t>Заявка на потребность</a:t>
                </a:r>
                <a:endParaRPr lang="en-US" sz="1200" b="1" dirty="0"/>
              </a:p>
            </p:txBody>
          </p:sp>
          <p:sp>
            <p:nvSpPr>
              <p:cNvPr id="47" name="TextBox 46"/>
              <p:cNvSpPr txBox="1"/>
              <p:nvPr/>
            </p:nvSpPr>
            <p:spPr>
              <a:xfrm>
                <a:off x="6929454" y="5572140"/>
                <a:ext cx="857256" cy="461665"/>
              </a:xfrm>
              <a:prstGeom prst="rect">
                <a:avLst/>
              </a:prstGeom>
              <a:noFill/>
            </p:spPr>
            <p:txBody>
              <a:bodyPr wrap="square" rtlCol="0">
                <a:spAutoFit/>
              </a:bodyPr>
              <a:lstStyle/>
              <a:p>
                <a:pPr algn="ctr"/>
                <a:r>
                  <a:rPr lang="ru-RU" sz="1200" b="1" dirty="0" smtClean="0"/>
                  <a:t>На складах</a:t>
                </a:r>
                <a:endParaRPr lang="en-US" sz="1200" b="1" dirty="0"/>
              </a:p>
            </p:txBody>
          </p:sp>
          <p:cxnSp>
            <p:nvCxnSpPr>
              <p:cNvPr id="50" name="Прямая со стрелкой 49"/>
              <p:cNvCxnSpPr/>
              <p:nvPr/>
            </p:nvCxnSpPr>
            <p:spPr bwMode="auto">
              <a:xfrm rot="5400000" flipH="1" flipV="1">
                <a:off x="2608249" y="5464189"/>
                <a:ext cx="357190" cy="1588"/>
              </a:xfrm>
              <a:prstGeom prst="straightConnector1">
                <a:avLst/>
              </a:prstGeom>
              <a:solidFill>
                <a:srgbClr val="F9E383">
                  <a:alpha val="50000"/>
                </a:srgbClr>
              </a:solidFill>
              <a:ln w="44450" cap="flat" cmpd="sng" algn="ctr">
                <a:solidFill>
                  <a:srgbClr val="CC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50"/>
              <p:cNvSpPr txBox="1"/>
              <p:nvPr/>
            </p:nvSpPr>
            <p:spPr>
              <a:xfrm>
                <a:off x="2140404" y="5643578"/>
                <a:ext cx="1360026" cy="461665"/>
              </a:xfrm>
              <a:prstGeom prst="rect">
                <a:avLst/>
              </a:prstGeom>
              <a:noFill/>
            </p:spPr>
            <p:txBody>
              <a:bodyPr wrap="square" rtlCol="0">
                <a:spAutoFit/>
              </a:bodyPr>
              <a:lstStyle/>
              <a:p>
                <a:pPr algn="ctr"/>
                <a:r>
                  <a:rPr lang="ru-RU" sz="1200" b="1" dirty="0" smtClean="0"/>
                  <a:t>Можно и нужно редактировать</a:t>
                </a:r>
                <a:endParaRPr lang="en-US" sz="1200" b="1" dirty="0"/>
              </a:p>
            </p:txBody>
          </p:sp>
        </p:grpSp>
      </p:grpSp>
      <p:pic>
        <p:nvPicPr>
          <p:cNvPr id="55" name="Рисунок 54" descr="Заказ поставщику.png"/>
          <p:cNvPicPr>
            <a:picLocks noChangeAspect="1"/>
          </p:cNvPicPr>
          <p:nvPr/>
        </p:nvPicPr>
        <p:blipFill>
          <a:blip r:embed="rId5"/>
          <a:stretch>
            <a:fillRect/>
          </a:stretch>
        </p:blipFill>
        <p:spPr>
          <a:xfrm>
            <a:off x="435404" y="1214422"/>
            <a:ext cx="8280000" cy="5143084"/>
          </a:xfrm>
          <a:prstGeom prst="rect">
            <a:avLst/>
          </a:prstGeom>
          <a:effectLst>
            <a:outerShdw blurRad="254000" dist="50800" dir="5400000" algn="ctr" rotWithShape="0">
              <a:srgbClr val="000000">
                <a:alpha val="43137"/>
              </a:srgbClr>
            </a:outerShdw>
          </a:effectLst>
        </p:spPr>
      </p:pic>
      <p:sp>
        <p:nvSpPr>
          <p:cNvPr id="56" name="Прямоугольник 55"/>
          <p:cNvSpPr/>
          <p:nvPr/>
        </p:nvSpPr>
        <p:spPr bwMode="auto">
          <a:xfrm>
            <a:off x="428596" y="3500438"/>
            <a:ext cx="3929090" cy="500066"/>
          </a:xfrm>
          <a:prstGeom prst="rect">
            <a:avLst/>
          </a:prstGeom>
          <a:no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nvGrpSpPr>
          <p:cNvPr id="2" name="Группа 1"/>
          <p:cNvGrpSpPr/>
          <p:nvPr/>
        </p:nvGrpSpPr>
        <p:grpSpPr>
          <a:xfrm>
            <a:off x="4000496" y="1714488"/>
            <a:ext cx="2428892" cy="1071570"/>
            <a:chOff x="4000496" y="1714488"/>
            <a:chExt cx="2428892" cy="1071570"/>
          </a:xfrm>
        </p:grpSpPr>
        <p:sp>
          <p:nvSpPr>
            <p:cNvPr id="57" name="Прямоугольник 56"/>
            <p:cNvSpPr/>
            <p:nvPr/>
          </p:nvSpPr>
          <p:spPr bwMode="auto">
            <a:xfrm>
              <a:off x="4000496" y="1714488"/>
              <a:ext cx="2428892" cy="1071570"/>
            </a:xfrm>
            <a:prstGeom prst="rect">
              <a:avLst/>
            </a:prstGeom>
            <a:no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2050" name="Picture 2"/>
            <p:cNvPicPr>
              <a:picLocks noChangeAspect="1" noChangeArrowheads="1"/>
            </p:cNvPicPr>
            <p:nvPr/>
          </p:nvPicPr>
          <p:blipFill>
            <a:blip r:embed="rId6"/>
            <a:srcRect/>
            <a:stretch>
              <a:fillRect/>
            </a:stretch>
          </p:blipFill>
          <p:spPr bwMode="auto">
            <a:xfrm>
              <a:off x="4063696" y="1794164"/>
              <a:ext cx="2304000" cy="986272"/>
            </a:xfrm>
            <a:prstGeom prst="rect">
              <a:avLst/>
            </a:prstGeom>
            <a:noFill/>
            <a:ln w="9525">
              <a:noFill/>
              <a:miter lim="800000"/>
              <a:headEnd/>
              <a:tailEnd/>
            </a:ln>
            <a:effectLst/>
          </p:spPr>
        </p:pic>
      </p:grpSp>
    </p:spTree>
    <p:extLst>
      <p:ext uri="{BB962C8B-B14F-4D97-AF65-F5344CB8AC3E}">
        <p14:creationId xmlns:p14="http://schemas.microsoft.com/office/powerpoint/2010/main" val="195665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66667E-6 1.29308E-6 L 0.17257 0.00046 " pathEditMode="relative" rAng="0" ptsTypes="AA">
                                      <p:cBhvr>
                                        <p:cTn id="6" dur="1000" fill="hold"/>
                                        <p:tgtEl>
                                          <p:spTgt spid="31"/>
                                        </p:tgtEl>
                                        <p:attrNameLst>
                                          <p:attrName>ppt_x</p:attrName>
                                          <p:attrName>ppt_y</p:attrName>
                                        </p:attrNameLst>
                                      </p:cBhvr>
                                      <p:rCtr x="86" y="0"/>
                                    </p:animMotion>
                                  </p:childTnLst>
                                </p:cTn>
                              </p:par>
                            </p:childTnLst>
                          </p:cTn>
                        </p:par>
                        <p:par>
                          <p:cTn id="7" fill="hold">
                            <p:stCondLst>
                              <p:cond delay="1000"/>
                            </p:stCondLst>
                            <p:childTnLst>
                              <p:par>
                                <p:cTn id="8" presetID="22" presetClass="entr" presetSubtype="1" fill="hold" nodeType="after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up)">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up)">
                                      <p:cBhvr>
                                        <p:cTn id="18" dur="500"/>
                                        <p:tgtEl>
                                          <p:spTgt spid="56"/>
                                        </p:tgtEl>
                                      </p:cBhvr>
                                    </p:animEffect>
                                  </p:childTnLst>
                                </p:cTn>
                              </p:par>
                              <p:par>
                                <p:cTn id="19" presetID="22" presetClass="entr" presetSubtype="1"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0.17256 0.00046 L 0.76841 0.00208 " pathEditMode="relative" rAng="0" ptsTypes="AA">
                                      <p:cBhvr>
                                        <p:cTn id="25" dur="1000" fill="hold"/>
                                        <p:tgtEl>
                                          <p:spTgt spid="31"/>
                                        </p:tgtEl>
                                        <p:attrNameLst>
                                          <p:attrName>ppt_x</p:attrName>
                                          <p:attrName>ppt_y</p:attrName>
                                        </p:attrNameLst>
                                      </p:cBhvr>
                                      <p:rCtr x="29878"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6"/>
          <p:cNvSpPr txBox="1">
            <a:spLocks noChangeArrowheads="1"/>
          </p:cNvSpPr>
          <p:nvPr/>
        </p:nvSpPr>
        <p:spPr bwMode="auto">
          <a:xfrm>
            <a:off x="5111750" y="188913"/>
            <a:ext cx="3467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marL="342900" indent="-342900"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lnSpc>
                <a:spcPct val="90000"/>
              </a:lnSpc>
              <a:spcBef>
                <a:spcPct val="50000"/>
              </a:spcBef>
              <a:spcAft>
                <a:spcPct val="0"/>
              </a:spcAft>
              <a:buClrTx/>
              <a:buSzTx/>
              <a:buFontTx/>
              <a:buNone/>
            </a:pPr>
            <a:endParaRPr lang="en-US" altLang="ru-RU" sz="1800">
              <a:solidFill>
                <a:schemeClr val="tx1"/>
              </a:solidFill>
            </a:endParaRPr>
          </a:p>
        </p:txBody>
      </p:sp>
      <p:sp>
        <p:nvSpPr>
          <p:cNvPr id="6149" name="Номер слайда 2"/>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eaLnBrk="1" hangingPunct="1">
              <a:spcBef>
                <a:spcPct val="0"/>
              </a:spcBef>
              <a:spcAft>
                <a:spcPct val="0"/>
              </a:spcAft>
              <a:buClrTx/>
              <a:buSzTx/>
              <a:buFontTx/>
              <a:buNone/>
              <a:defRPr/>
            </a:pPr>
            <a:fld id="{5C2CD3C3-B254-41E2-8C88-293B64C608D3}" type="slidenum">
              <a:rPr lang="ru-RU" altLang="ru-RU" sz="1000" smtClean="0"/>
              <a:pPr eaLnBrk="1" hangingPunct="1">
                <a:spcBef>
                  <a:spcPct val="0"/>
                </a:spcBef>
                <a:spcAft>
                  <a:spcPct val="0"/>
                </a:spcAft>
                <a:buClrTx/>
                <a:buSzTx/>
                <a:buFontTx/>
                <a:buNone/>
                <a:defRPr/>
              </a:pPr>
              <a:t>25</a:t>
            </a:fld>
            <a:endParaRPr lang="ru-RU" altLang="ru-RU" sz="1000" smtClean="0"/>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480" y="1132746"/>
            <a:ext cx="8640000" cy="5221644"/>
          </a:xfrm>
          <a:prstGeom prst="rect">
            <a:avLst/>
          </a:prstGeom>
          <a:effectLst>
            <a:outerShdw blurRad="254000" dist="50800" dir="5400000" algn="ctr" rotWithShape="0">
              <a:srgbClr val="000000">
                <a:alpha val="43137"/>
              </a:srgbClr>
            </a:outerShdw>
          </a:effectLst>
        </p:spPr>
      </p:pic>
      <p:sp>
        <p:nvSpPr>
          <p:cNvPr id="12" name="Прямоугольник 11"/>
          <p:cNvSpPr/>
          <p:nvPr/>
        </p:nvSpPr>
        <p:spPr bwMode="auto">
          <a:xfrm>
            <a:off x="7591746" y="2080394"/>
            <a:ext cx="1116000" cy="4248472"/>
          </a:xfrm>
          <a:prstGeom prst="rect">
            <a:avLst/>
          </a:prstGeom>
          <a:noFill/>
          <a:ln w="4445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4" name="Прямоугольник 3"/>
          <p:cNvSpPr/>
          <p:nvPr/>
        </p:nvSpPr>
        <p:spPr bwMode="auto">
          <a:xfrm>
            <a:off x="5072144" y="2081535"/>
            <a:ext cx="2520000" cy="4248472"/>
          </a:xfrm>
          <a:prstGeom prst="rect">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10" name="Прямоугольник 9"/>
          <p:cNvSpPr/>
          <p:nvPr/>
        </p:nvSpPr>
        <p:spPr bwMode="auto">
          <a:xfrm>
            <a:off x="2915816" y="2081535"/>
            <a:ext cx="2160000" cy="4248472"/>
          </a:xfrm>
          <a:prstGeom prst="rect">
            <a:avLst/>
          </a:prstGeom>
          <a:noFill/>
          <a:ln w="4445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11" name="Прямоугольник 10"/>
          <p:cNvSpPr/>
          <p:nvPr/>
        </p:nvSpPr>
        <p:spPr bwMode="auto">
          <a:xfrm>
            <a:off x="503338" y="2080394"/>
            <a:ext cx="2412000" cy="4248472"/>
          </a:xfrm>
          <a:prstGeom prst="rect">
            <a:avLst/>
          </a:prstGeom>
          <a:noFill/>
          <a:ln w="4445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5" name="TextBox 4"/>
          <p:cNvSpPr txBox="1"/>
          <p:nvPr/>
        </p:nvSpPr>
        <p:spPr>
          <a:xfrm>
            <a:off x="2006962" y="1798216"/>
            <a:ext cx="845103" cy="307777"/>
          </a:xfrm>
          <a:prstGeom prst="rect">
            <a:avLst/>
          </a:prstGeom>
          <a:noFill/>
        </p:spPr>
        <p:txBody>
          <a:bodyPr wrap="none" rtlCol="0">
            <a:spAutoFit/>
          </a:bodyPr>
          <a:lstStyle/>
          <a:p>
            <a:r>
              <a:rPr lang="ru-RU" sz="1400" dirty="0" smtClean="0"/>
              <a:t>Замены</a:t>
            </a:r>
            <a:endParaRPr lang="ru-RU" sz="1400" dirty="0"/>
          </a:p>
        </p:txBody>
      </p:sp>
      <p:sp>
        <p:nvSpPr>
          <p:cNvPr id="14" name="TextBox 13"/>
          <p:cNvSpPr txBox="1"/>
          <p:nvPr/>
        </p:nvSpPr>
        <p:spPr>
          <a:xfrm>
            <a:off x="3419872" y="1798216"/>
            <a:ext cx="1254318" cy="307777"/>
          </a:xfrm>
          <a:prstGeom prst="rect">
            <a:avLst/>
          </a:prstGeom>
          <a:noFill/>
        </p:spPr>
        <p:txBody>
          <a:bodyPr wrap="none" rtlCol="0">
            <a:spAutoFit/>
          </a:bodyPr>
          <a:lstStyle/>
          <a:p>
            <a:r>
              <a:rPr lang="ru-RU" sz="1400" dirty="0" smtClean="0"/>
              <a:t>Потребность</a:t>
            </a:r>
            <a:endParaRPr lang="ru-RU" sz="1400" dirty="0"/>
          </a:p>
        </p:txBody>
      </p:sp>
      <p:sp>
        <p:nvSpPr>
          <p:cNvPr id="15" name="TextBox 14"/>
          <p:cNvSpPr txBox="1"/>
          <p:nvPr/>
        </p:nvSpPr>
        <p:spPr>
          <a:xfrm>
            <a:off x="5292080" y="1798216"/>
            <a:ext cx="2099101" cy="307777"/>
          </a:xfrm>
          <a:prstGeom prst="rect">
            <a:avLst/>
          </a:prstGeom>
          <a:noFill/>
        </p:spPr>
        <p:txBody>
          <a:bodyPr wrap="none" rtlCol="0">
            <a:spAutoFit/>
          </a:bodyPr>
          <a:lstStyle/>
          <a:p>
            <a:r>
              <a:rPr lang="ru-RU" sz="1400" dirty="0" smtClean="0"/>
              <a:t>Покрытие потребности</a:t>
            </a:r>
            <a:endParaRPr lang="ru-RU" sz="1400" dirty="0"/>
          </a:p>
        </p:txBody>
      </p:sp>
      <p:sp>
        <p:nvSpPr>
          <p:cNvPr id="16" name="TextBox 15"/>
          <p:cNvSpPr txBox="1"/>
          <p:nvPr/>
        </p:nvSpPr>
        <p:spPr>
          <a:xfrm>
            <a:off x="7578773" y="1798216"/>
            <a:ext cx="1200200" cy="307777"/>
          </a:xfrm>
          <a:prstGeom prst="rect">
            <a:avLst/>
          </a:prstGeom>
          <a:noFill/>
        </p:spPr>
        <p:txBody>
          <a:bodyPr wrap="none" rtlCol="0">
            <a:spAutoFit/>
          </a:bodyPr>
          <a:lstStyle/>
          <a:p>
            <a:r>
              <a:rPr lang="ru-RU" sz="1400" dirty="0" smtClean="0"/>
              <a:t>Исполнение</a:t>
            </a:r>
            <a:endParaRPr lang="ru-RU" sz="1400" dirty="0"/>
          </a:p>
        </p:txBody>
      </p:sp>
      <p:sp>
        <p:nvSpPr>
          <p:cNvPr id="29" name="Заголовок 1"/>
          <p:cNvSpPr>
            <a:spLocks noGrp="1"/>
          </p:cNvSpPr>
          <p:nvPr>
            <p:ph type="title"/>
          </p:nvPr>
        </p:nvSpPr>
        <p:spPr>
          <a:xfrm>
            <a:off x="1692275" y="152400"/>
            <a:ext cx="7200205" cy="10810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ru-RU" altLang="ru-RU" kern="1200" dirty="0">
                <a:solidFill>
                  <a:srgbClr val="080808"/>
                </a:solidFill>
              </a:rPr>
              <a:t>Анализ удовлетворения потребности</a:t>
            </a:r>
          </a:p>
        </p:txBody>
      </p:sp>
    </p:spTree>
    <p:custDataLst>
      <p:tags r:id="rId1"/>
    </p:custDataLst>
    <p:extLst>
      <p:ext uri="{BB962C8B-B14F-4D97-AF65-F5344CB8AC3E}">
        <p14:creationId xmlns:p14="http://schemas.microsoft.com/office/powerpoint/2010/main" val="3632967276"/>
      </p:ext>
    </p:extLst>
  </p:cSld>
  <p:clrMapOvr>
    <a:masterClrMapping/>
  </p:clrMapOvr>
  <p:transition advTm="3784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10" grpId="0" animBg="1"/>
      <p:bldP spid="11" grpId="0" animBg="1"/>
      <p:bldP spid="5" grpId="0"/>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sp>
        <p:nvSpPr>
          <p:cNvPr id="4" name="Номер слайда 3"/>
          <p:cNvSpPr>
            <a:spLocks noGrp="1"/>
          </p:cNvSpPr>
          <p:nvPr>
            <p:ph type="sldNum" sz="quarter" idx="11"/>
          </p:nvPr>
        </p:nvSpPr>
        <p:spPr/>
        <p:txBody>
          <a:bodyPr/>
          <a:lstStyle/>
          <a:p>
            <a:pPr>
              <a:defRPr/>
            </a:pPr>
            <a:fld id="{5007AF4B-D67C-4129-86EF-FE2A65D9E95E}" type="slidenum">
              <a:rPr lang="ru-RU" altLang="ru-RU" smtClean="0"/>
              <a:pPr>
                <a:defRPr/>
              </a:pPr>
              <a:t>26</a:t>
            </a:fld>
            <a:endParaRPr lang="ru-RU" altLang="ru-RU" dirty="0"/>
          </a:p>
        </p:txBody>
      </p:sp>
    </p:spTree>
    <p:extLst>
      <p:ext uri="{BB962C8B-B14F-4D97-AF65-F5344CB8AC3E}">
        <p14:creationId xmlns:p14="http://schemas.microsoft.com/office/powerpoint/2010/main" val="1580710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Box 12"/>
          <p:cNvSpPr txBox="1">
            <a:spLocks noChangeArrowheads="1"/>
          </p:cNvSpPr>
          <p:nvPr/>
        </p:nvSpPr>
        <p:spPr bwMode="auto">
          <a:xfrm>
            <a:off x="4644008" y="1052736"/>
            <a:ext cx="4394200" cy="2843855"/>
          </a:xfrm>
          <a:prstGeom prst="rect">
            <a:avLst/>
          </a:prstGeom>
          <a:noFill/>
          <a:ln>
            <a:noFill/>
          </a:ln>
          <a:effectLst>
            <a:prstShdw prst="shdw17" dist="17961" dir="2700000">
              <a:srgbClr val="95884F"/>
            </a:prstShdw>
          </a:effectLst>
          <a:extLst>
            <a:ext uri="{909E8E84-426E-40DD-AFC4-6F175D3DCCD1}">
              <a14:hiddenFill xmlns:a14="http://schemas.microsoft.com/office/drawing/2010/main">
                <a:solidFill>
                  <a:srgbClr val="F9E383">
                    <a:alpha val="50195"/>
                  </a:srgbClr>
                </a:solidFill>
              </a14:hiddenFill>
            </a:ext>
            <a:ext uri="{91240B29-F687-4F45-9708-019B960494DF}">
              <a14:hiddenLine xmlns:a14="http://schemas.microsoft.com/office/drawing/2010/main" w="44450" algn="ctr">
                <a:solidFill>
                  <a:srgbClr val="CC3300"/>
                </a:solidFill>
                <a:miter lim="800000"/>
                <a:headEnd/>
                <a:tailEnd/>
              </a14:hiddenLine>
            </a:ext>
          </a:extLst>
        </p:spPr>
        <p:txBody>
          <a:bodyPr>
            <a:spAutoFit/>
          </a:bodyPr>
          <a:lstStyle>
            <a:lvl1pPr>
              <a:spcBef>
                <a:spcPct val="20000"/>
              </a:spcBef>
              <a:spcAft>
                <a:spcPct val="50000"/>
              </a:spcAft>
              <a:buClr>
                <a:srgbClr val="CC0000"/>
              </a:buClr>
              <a:buSzPct val="60000"/>
              <a:buFont typeface="Wingdings" pitchFamily="2" charset="2"/>
              <a:buChar char="n"/>
              <a:defRPr sz="2200">
                <a:solidFill>
                  <a:srgbClr val="5B0917"/>
                </a:solidFill>
                <a:latin typeface="Arial" pitchFamily="34"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pitchFamily="34"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pitchFamily="34"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pitchFamily="34" charset="0"/>
              </a:defRPr>
            </a:lvl4pPr>
            <a:lvl5pPr marL="2057400" indent="-228600">
              <a:spcBef>
                <a:spcPct val="20000"/>
              </a:spcBef>
              <a:buClr>
                <a:srgbClr val="CC0000"/>
              </a:buClr>
              <a:buFont typeface="Arial" pitchFamily="34" charset="0"/>
              <a:buChar char="∙"/>
              <a:defRPr sz="1400">
                <a:solidFill>
                  <a:srgbClr val="5B0917"/>
                </a:solidFill>
                <a:latin typeface="Arial" pitchFamily="34" charset="0"/>
              </a:defRPr>
            </a:lvl5pPr>
            <a:lvl6pPr marL="2514600" indent="-228600" eaLnBrk="0" fontAlgn="base" hangingPunct="0">
              <a:spcBef>
                <a:spcPct val="20000"/>
              </a:spcBef>
              <a:spcAft>
                <a:spcPct val="0"/>
              </a:spcAft>
              <a:buClr>
                <a:srgbClr val="CC0000"/>
              </a:buClr>
              <a:buFont typeface="Arial" pitchFamily="34" charset="0"/>
              <a:buChar char="∙"/>
              <a:defRPr sz="1400">
                <a:solidFill>
                  <a:srgbClr val="5B0917"/>
                </a:solidFill>
                <a:latin typeface="Arial" pitchFamily="34" charset="0"/>
              </a:defRPr>
            </a:lvl6pPr>
            <a:lvl7pPr marL="2971800" indent="-228600" eaLnBrk="0" fontAlgn="base" hangingPunct="0">
              <a:spcBef>
                <a:spcPct val="20000"/>
              </a:spcBef>
              <a:spcAft>
                <a:spcPct val="0"/>
              </a:spcAft>
              <a:buClr>
                <a:srgbClr val="CC0000"/>
              </a:buClr>
              <a:buFont typeface="Arial" pitchFamily="34" charset="0"/>
              <a:buChar char="∙"/>
              <a:defRPr sz="1400">
                <a:solidFill>
                  <a:srgbClr val="5B0917"/>
                </a:solidFill>
                <a:latin typeface="Arial" pitchFamily="34" charset="0"/>
              </a:defRPr>
            </a:lvl7pPr>
            <a:lvl8pPr marL="3429000" indent="-228600" eaLnBrk="0" fontAlgn="base" hangingPunct="0">
              <a:spcBef>
                <a:spcPct val="20000"/>
              </a:spcBef>
              <a:spcAft>
                <a:spcPct val="0"/>
              </a:spcAft>
              <a:buClr>
                <a:srgbClr val="CC0000"/>
              </a:buClr>
              <a:buFont typeface="Arial" pitchFamily="34" charset="0"/>
              <a:buChar char="∙"/>
              <a:defRPr sz="1400">
                <a:solidFill>
                  <a:srgbClr val="5B0917"/>
                </a:solidFill>
                <a:latin typeface="Arial" pitchFamily="34" charset="0"/>
              </a:defRPr>
            </a:lvl8pPr>
            <a:lvl9pPr marL="3886200" indent="-228600" eaLnBrk="0" fontAlgn="base" hangingPunct="0">
              <a:spcBef>
                <a:spcPct val="20000"/>
              </a:spcBef>
              <a:spcAft>
                <a:spcPct val="0"/>
              </a:spcAft>
              <a:buClr>
                <a:srgbClr val="CC0000"/>
              </a:buClr>
              <a:buFont typeface="Arial" pitchFamily="34" charset="0"/>
              <a:buChar char="∙"/>
              <a:defRPr sz="1400">
                <a:solidFill>
                  <a:srgbClr val="5B0917"/>
                </a:solidFill>
                <a:latin typeface="Arial" pitchFamily="34" charset="0"/>
              </a:defRPr>
            </a:lvl9pPr>
          </a:lstStyle>
          <a:p>
            <a:pPr>
              <a:spcBef>
                <a:spcPct val="30000"/>
              </a:spcBef>
              <a:spcAft>
                <a:spcPct val="20000"/>
              </a:spcAft>
              <a:buClr>
                <a:srgbClr val="D20000"/>
              </a:buClr>
              <a:buSzTx/>
              <a:buFont typeface="Wingdings" pitchFamily="2" charset="2"/>
              <a:buChar char="§"/>
            </a:pPr>
            <a:r>
              <a:rPr lang="ru-RU" altLang="ru-RU" sz="1600" dirty="0" smtClean="0">
                <a:solidFill>
                  <a:schemeClr val="tx1">
                    <a:lumMod val="75000"/>
                    <a:lumOff val="25000"/>
                  </a:schemeClr>
                </a:solidFill>
              </a:rPr>
              <a:t>  Централизация закупочных процедур</a:t>
            </a:r>
          </a:p>
          <a:p>
            <a:pPr marL="180975">
              <a:lnSpc>
                <a:spcPct val="100000"/>
              </a:lnSpc>
              <a:spcBef>
                <a:spcPct val="30000"/>
              </a:spcBef>
              <a:spcAft>
                <a:spcPct val="20000"/>
              </a:spcAft>
              <a:buClr>
                <a:srgbClr val="D20000"/>
              </a:buClr>
              <a:buSzTx/>
              <a:buNone/>
            </a:pPr>
            <a:r>
              <a:rPr lang="ru-RU" altLang="ru-RU" sz="1200" dirty="0" smtClean="0">
                <a:solidFill>
                  <a:srgbClr val="000000"/>
                </a:solidFill>
              </a:rPr>
              <a:t>Сбор и консолидация потребности от ДЗО, проведение торгов, заключение договора на ДЗО, передача на исполнение в ДЗО.</a:t>
            </a:r>
            <a:endParaRPr lang="ru-RU" altLang="ru-RU" sz="1400" dirty="0">
              <a:solidFill>
                <a:srgbClr val="000000"/>
              </a:solidFill>
            </a:endParaRPr>
          </a:p>
          <a:p>
            <a:pPr>
              <a:spcBef>
                <a:spcPct val="30000"/>
              </a:spcBef>
              <a:spcAft>
                <a:spcPct val="20000"/>
              </a:spcAft>
              <a:buClr>
                <a:srgbClr val="D20000"/>
              </a:buClr>
              <a:buSzTx/>
              <a:buFont typeface="Wingdings" pitchFamily="2" charset="2"/>
              <a:buChar char="§"/>
            </a:pPr>
            <a:r>
              <a:rPr lang="ru-RU" altLang="ru-RU" sz="1600" dirty="0">
                <a:solidFill>
                  <a:schemeClr val="tx1">
                    <a:lumMod val="75000"/>
                    <a:lumOff val="25000"/>
                  </a:schemeClr>
                </a:solidFill>
              </a:rPr>
              <a:t> </a:t>
            </a:r>
            <a:r>
              <a:rPr lang="ru-RU" altLang="ru-RU" sz="1600" dirty="0" smtClean="0">
                <a:solidFill>
                  <a:schemeClr val="tx1">
                    <a:lumMod val="75000"/>
                    <a:lumOff val="25000"/>
                  </a:schemeClr>
                </a:solidFill>
              </a:rPr>
              <a:t> Централизация процедур и снабжения</a:t>
            </a:r>
            <a:endParaRPr lang="ru-RU" altLang="ru-RU" sz="1600" dirty="0">
              <a:solidFill>
                <a:schemeClr val="tx1">
                  <a:lumMod val="75000"/>
                  <a:lumOff val="25000"/>
                </a:schemeClr>
              </a:solidFill>
            </a:endParaRPr>
          </a:p>
          <a:p>
            <a:pPr marL="180975">
              <a:spcBef>
                <a:spcPct val="30000"/>
              </a:spcBef>
              <a:spcAft>
                <a:spcPct val="20000"/>
              </a:spcAft>
              <a:buClr>
                <a:srgbClr val="D20000"/>
              </a:buClr>
              <a:buSzTx/>
              <a:buNone/>
            </a:pPr>
            <a:r>
              <a:rPr lang="ru-RU" altLang="ru-RU" sz="1200" dirty="0">
                <a:solidFill>
                  <a:srgbClr val="000000"/>
                </a:solidFill>
              </a:rPr>
              <a:t>Сбор и консолидация потребности, проведение торгов, заключение договора на </a:t>
            </a:r>
            <a:r>
              <a:rPr lang="ru-RU" altLang="ru-RU" sz="1200" dirty="0" smtClean="0">
                <a:solidFill>
                  <a:srgbClr val="000000"/>
                </a:solidFill>
              </a:rPr>
              <a:t> УК или ОЦО, </a:t>
            </a:r>
            <a:r>
              <a:rPr lang="ru-RU" altLang="ru-RU" sz="1200" dirty="0">
                <a:solidFill>
                  <a:srgbClr val="000000"/>
                </a:solidFill>
              </a:rPr>
              <a:t>прием товара и распределение </a:t>
            </a:r>
            <a:r>
              <a:rPr lang="ru-RU" altLang="ru-RU" sz="1200" dirty="0" smtClean="0">
                <a:solidFill>
                  <a:srgbClr val="000000"/>
                </a:solidFill>
              </a:rPr>
              <a:t>накладными на ДЗО</a:t>
            </a:r>
            <a:endParaRPr lang="en-US" altLang="ru-RU" sz="1200" dirty="0" smtClean="0">
              <a:solidFill>
                <a:srgbClr val="000000"/>
              </a:solidFill>
            </a:endParaRPr>
          </a:p>
          <a:p>
            <a:pPr>
              <a:spcBef>
                <a:spcPct val="30000"/>
              </a:spcBef>
              <a:spcAft>
                <a:spcPct val="20000"/>
              </a:spcAft>
              <a:buClr>
                <a:srgbClr val="D20000"/>
              </a:buClr>
              <a:buSzTx/>
              <a:buFont typeface="Wingdings" pitchFamily="2" charset="2"/>
              <a:buChar char="§"/>
            </a:pPr>
            <a:r>
              <a:rPr lang="en-US" altLang="ru-RU" sz="1600" dirty="0" smtClean="0">
                <a:solidFill>
                  <a:schemeClr val="tx1">
                    <a:lumMod val="75000"/>
                    <a:lumOff val="25000"/>
                  </a:schemeClr>
                </a:solidFill>
              </a:rPr>
              <a:t>  </a:t>
            </a:r>
            <a:r>
              <a:rPr lang="ru-RU" altLang="ru-RU" sz="1600" dirty="0" smtClean="0">
                <a:solidFill>
                  <a:schemeClr val="tx1">
                    <a:lumMod val="75000"/>
                    <a:lumOff val="25000"/>
                  </a:schemeClr>
                </a:solidFill>
              </a:rPr>
              <a:t>Консолидация </a:t>
            </a:r>
            <a:r>
              <a:rPr lang="ru-RU" altLang="ru-RU" sz="1600" dirty="0">
                <a:solidFill>
                  <a:schemeClr val="tx1">
                    <a:lumMod val="75000"/>
                    <a:lumOff val="25000"/>
                  </a:schemeClr>
                </a:solidFill>
              </a:rPr>
              <a:t>отчетности по закупкам</a:t>
            </a:r>
          </a:p>
          <a:p>
            <a:pPr marL="180975">
              <a:spcBef>
                <a:spcPct val="30000"/>
              </a:spcBef>
              <a:spcAft>
                <a:spcPct val="20000"/>
              </a:spcAft>
              <a:buClr>
                <a:srgbClr val="D20000"/>
              </a:buClr>
              <a:buSzTx/>
              <a:buNone/>
            </a:pPr>
            <a:r>
              <a:rPr lang="ru-RU" altLang="ru-RU" sz="1200" dirty="0">
                <a:solidFill>
                  <a:srgbClr val="000000"/>
                </a:solidFill>
              </a:rPr>
              <a:t>Анализ, выработка оптимальных условий, стратегия    централизация / децентрализация</a:t>
            </a:r>
          </a:p>
        </p:txBody>
      </p:sp>
      <p:pic>
        <p:nvPicPr>
          <p:cNvPr id="52" name="Picture 16" descr="russia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24744"/>
            <a:ext cx="43211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 name="Прямая соединительная линия 73"/>
          <p:cNvCxnSpPr/>
          <p:nvPr/>
        </p:nvCxnSpPr>
        <p:spPr bwMode="auto">
          <a:xfrm>
            <a:off x="4920418" y="3394394"/>
            <a:ext cx="3672000" cy="0"/>
          </a:xfrm>
          <a:prstGeom prst="line">
            <a:avLst/>
          </a:prstGeom>
          <a:solidFill>
            <a:srgbClr val="F9E383">
              <a:alpha val="50000"/>
            </a:srgbClr>
          </a:solidFill>
          <a:ln w="444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2" name="Заголовок 1"/>
          <p:cNvSpPr>
            <a:spLocks noGrp="1"/>
          </p:cNvSpPr>
          <p:nvPr>
            <p:ph type="title"/>
          </p:nvPr>
        </p:nvSpPr>
        <p:spPr>
          <a:xfrm>
            <a:off x="1763713" y="404813"/>
            <a:ext cx="6912743" cy="647700"/>
          </a:xfrm>
        </p:spPr>
        <p:txBody>
          <a:bodyPr/>
          <a:lstStyle/>
          <a:p>
            <a:r>
              <a:rPr lang="ru-RU" altLang="ru-RU" dirty="0" smtClean="0">
                <a:solidFill>
                  <a:srgbClr val="080808"/>
                </a:solidFill>
              </a:rPr>
              <a:t>Варианты использования подсистемы закупок в УХ</a:t>
            </a:r>
            <a:endParaRPr lang="ru-RU" altLang="ru-RU" dirty="0" smtClean="0">
              <a:solidFill>
                <a:srgbClr val="CC0000"/>
              </a:solidFill>
            </a:endParaRPr>
          </a:p>
        </p:txBody>
      </p:sp>
      <p:cxnSp>
        <p:nvCxnSpPr>
          <p:cNvPr id="58" name="Прямая соединительная линия 57"/>
          <p:cNvCxnSpPr/>
          <p:nvPr/>
        </p:nvCxnSpPr>
        <p:spPr bwMode="auto">
          <a:xfrm>
            <a:off x="4920418" y="1378170"/>
            <a:ext cx="3672000" cy="0"/>
          </a:xfrm>
          <a:prstGeom prst="line">
            <a:avLst/>
          </a:prstGeom>
          <a:solidFill>
            <a:srgbClr val="F9E383">
              <a:alpha val="50000"/>
            </a:srgbClr>
          </a:solidFill>
          <a:ln w="444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Прямая соединительная линия 72"/>
          <p:cNvCxnSpPr/>
          <p:nvPr/>
        </p:nvCxnSpPr>
        <p:spPr bwMode="auto">
          <a:xfrm>
            <a:off x="4920418" y="2386282"/>
            <a:ext cx="3672000" cy="0"/>
          </a:xfrm>
          <a:prstGeom prst="line">
            <a:avLst/>
          </a:prstGeom>
          <a:solidFill>
            <a:srgbClr val="F9E383">
              <a:alpha val="50000"/>
            </a:srgbClr>
          </a:solidFill>
          <a:ln w="444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Группа 6"/>
          <p:cNvGrpSpPr/>
          <p:nvPr/>
        </p:nvGrpSpPr>
        <p:grpSpPr>
          <a:xfrm>
            <a:off x="6552864" y="6120107"/>
            <a:ext cx="2411624" cy="686811"/>
            <a:chOff x="5983339" y="6120107"/>
            <a:chExt cx="2411624" cy="686811"/>
          </a:xfrm>
        </p:grpSpPr>
        <p:cxnSp>
          <p:nvCxnSpPr>
            <p:cNvPr id="53" name="Прямая со стрелкой 52"/>
            <p:cNvCxnSpPr/>
            <p:nvPr/>
          </p:nvCxnSpPr>
          <p:spPr bwMode="auto">
            <a:xfrm>
              <a:off x="5983339" y="6489725"/>
              <a:ext cx="648568" cy="0"/>
            </a:xfrm>
            <a:prstGeom prst="straightConnector1">
              <a:avLst/>
            </a:prstGeom>
            <a:solidFill>
              <a:srgbClr val="F9E383">
                <a:alpha val="50000"/>
              </a:srgbClr>
            </a:solidFill>
            <a:ln w="190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Прямая со стрелкой 53"/>
            <p:cNvCxnSpPr/>
            <p:nvPr/>
          </p:nvCxnSpPr>
          <p:spPr bwMode="auto">
            <a:xfrm flipV="1">
              <a:off x="5983339" y="6701645"/>
              <a:ext cx="648000" cy="3"/>
            </a:xfrm>
            <a:prstGeom prst="straightConnector1">
              <a:avLst/>
            </a:prstGeom>
            <a:solidFill>
              <a:srgbClr val="F9E383">
                <a:alpha val="50000"/>
              </a:srgbClr>
            </a:solidFill>
            <a:ln w="19050" cap="flat" cmpd="sng" algn="ctr">
              <a:solidFill>
                <a:srgbClr val="CC33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6631339" y="6335447"/>
              <a:ext cx="1483098" cy="261610"/>
            </a:xfrm>
            <a:prstGeom prst="rect">
              <a:avLst/>
            </a:prstGeom>
            <a:noFill/>
          </p:spPr>
          <p:txBody>
            <a:bodyPr wrap="none" rtlCol="0">
              <a:spAutoFit/>
            </a:bodyPr>
            <a:lstStyle/>
            <a:p>
              <a:r>
                <a:rPr lang="ru-RU" sz="1100" dirty="0" smtClean="0"/>
                <a:t>Движение ресурсов</a:t>
              </a:r>
              <a:endParaRPr lang="ru-RU" sz="1100" dirty="0"/>
            </a:p>
          </p:txBody>
        </p:sp>
        <p:sp>
          <p:nvSpPr>
            <p:cNvPr id="72" name="TextBox 71"/>
            <p:cNvSpPr txBox="1"/>
            <p:nvPr/>
          </p:nvSpPr>
          <p:spPr>
            <a:xfrm>
              <a:off x="6631339" y="6545308"/>
              <a:ext cx="1685077" cy="261610"/>
            </a:xfrm>
            <a:prstGeom prst="rect">
              <a:avLst/>
            </a:prstGeom>
            <a:noFill/>
          </p:spPr>
          <p:txBody>
            <a:bodyPr wrap="none" rtlCol="0">
              <a:spAutoFit/>
            </a:bodyPr>
            <a:lstStyle/>
            <a:p>
              <a:r>
                <a:rPr lang="ru-RU" sz="1100" dirty="0" smtClean="0"/>
                <a:t>Закупочная процедура</a:t>
              </a:r>
              <a:endParaRPr lang="ru-RU" sz="1100" dirty="0"/>
            </a:p>
          </p:txBody>
        </p:sp>
        <p:cxnSp>
          <p:nvCxnSpPr>
            <p:cNvPr id="75" name="Прямая со стрелкой 74"/>
            <p:cNvCxnSpPr/>
            <p:nvPr/>
          </p:nvCxnSpPr>
          <p:spPr bwMode="auto">
            <a:xfrm>
              <a:off x="5983339" y="6254195"/>
              <a:ext cx="648568" cy="0"/>
            </a:xfrm>
            <a:prstGeom prst="straightConnector1">
              <a:avLst/>
            </a:prstGeom>
            <a:solidFill>
              <a:srgbClr val="F9E383">
                <a:alpha val="50000"/>
              </a:srgbClr>
            </a:solidFill>
            <a:ln w="190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TextBox 92"/>
            <p:cNvSpPr txBox="1"/>
            <p:nvPr/>
          </p:nvSpPr>
          <p:spPr>
            <a:xfrm>
              <a:off x="6631339" y="6120107"/>
              <a:ext cx="1763624" cy="261610"/>
            </a:xfrm>
            <a:prstGeom prst="rect">
              <a:avLst/>
            </a:prstGeom>
            <a:noFill/>
          </p:spPr>
          <p:txBody>
            <a:bodyPr wrap="none" rtlCol="0">
              <a:spAutoFit/>
            </a:bodyPr>
            <a:lstStyle/>
            <a:p>
              <a:r>
                <a:rPr lang="ru-RU" sz="1100" dirty="0" smtClean="0"/>
                <a:t>Отчетность по закупкам</a:t>
              </a:r>
              <a:endParaRPr lang="ru-RU" sz="1100" dirty="0"/>
            </a:p>
          </p:txBody>
        </p:sp>
      </p:grpSp>
      <p:sp>
        <p:nvSpPr>
          <p:cNvPr id="38" name="Прямоугольник 37"/>
          <p:cNvSpPr/>
          <p:nvPr/>
        </p:nvSpPr>
        <p:spPr bwMode="auto">
          <a:xfrm>
            <a:off x="1764408" y="4266969"/>
            <a:ext cx="6480000" cy="1915200"/>
          </a:xfrm>
          <a:prstGeom prst="rect">
            <a:avLst/>
          </a:prstGeom>
          <a:solidFill>
            <a:schemeClr val="bg1"/>
          </a:solidFill>
          <a:ln w="317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p:txBody>
      </p:sp>
      <p:sp>
        <p:nvSpPr>
          <p:cNvPr id="61" name="Прямоугольник 20"/>
          <p:cNvSpPr>
            <a:spLocks noChangeArrowheads="1"/>
          </p:cNvSpPr>
          <p:nvPr/>
        </p:nvSpPr>
        <p:spPr bwMode="auto">
          <a:xfrm>
            <a:off x="2483371" y="4509815"/>
            <a:ext cx="647700" cy="287337"/>
          </a:xfrm>
          <a:prstGeom prst="rect">
            <a:avLst/>
          </a:prstGeom>
          <a:solidFill>
            <a:srgbClr val="FFCC00">
              <a:alpha val="50000"/>
            </a:srgbClr>
          </a:solidFill>
          <a:ln w="44450" cap="flat" cmpd="sng" algn="ctr">
            <a:solidFill>
              <a:schemeClr val="accent1">
                <a:lumMod val="20000"/>
                <a:lumOff val="80000"/>
              </a:schemeClr>
            </a:solidFill>
            <a:prstDash val="solid"/>
            <a:round/>
            <a:headEnd type="none" w="med" len="med"/>
            <a:tailEnd type="none" w="med" len="med"/>
          </a:ln>
          <a:effectLst/>
        </p:spPr>
        <p:txBody>
          <a:bodyPr/>
          <a:lstStyle/>
          <a:p>
            <a:pPr algn="ctr" eaLnBrk="0" hangingPunct="0">
              <a:lnSpc>
                <a:spcPct val="110000"/>
              </a:lnSpc>
              <a:spcBef>
                <a:spcPct val="50000"/>
              </a:spcBef>
              <a:defRPr/>
            </a:pPr>
            <a:r>
              <a:rPr lang="ru-RU" altLang="ru-RU" sz="1200" b="1" dirty="0" smtClean="0"/>
              <a:t>ДЗО1</a:t>
            </a:r>
            <a:endParaRPr lang="ru-RU" altLang="ru-RU" sz="1200" b="1" dirty="0"/>
          </a:p>
        </p:txBody>
      </p:sp>
      <p:sp>
        <p:nvSpPr>
          <p:cNvPr id="64" name="Прямоугольник 63"/>
          <p:cNvSpPr/>
          <p:nvPr/>
        </p:nvSpPr>
        <p:spPr bwMode="auto">
          <a:xfrm>
            <a:off x="4031754" y="4942209"/>
            <a:ext cx="1655762" cy="574675"/>
          </a:xfrm>
          <a:prstGeom prst="rect">
            <a:avLst/>
          </a:prstGeom>
          <a:solidFill>
            <a:srgbClr val="FFCC00">
              <a:alpha val="50000"/>
            </a:srgbClr>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200" b="1" dirty="0"/>
              <a:t>У</a:t>
            </a:r>
            <a:r>
              <a:rPr lang="ru-RU" sz="1200" b="1" dirty="0" smtClean="0"/>
              <a:t>правляющая компания</a:t>
            </a:r>
            <a:endParaRPr lang="ru-RU" sz="1200" b="1" dirty="0"/>
          </a:p>
        </p:txBody>
      </p:sp>
      <p:sp>
        <p:nvSpPr>
          <p:cNvPr id="65" name="Прямоугольник 20"/>
          <p:cNvSpPr>
            <a:spLocks noChangeArrowheads="1"/>
          </p:cNvSpPr>
          <p:nvPr/>
        </p:nvSpPr>
        <p:spPr bwMode="auto">
          <a:xfrm>
            <a:off x="6731843" y="5085877"/>
            <a:ext cx="1152525" cy="287337"/>
          </a:xfrm>
          <a:prstGeom prst="rect">
            <a:avLst/>
          </a:prstGeom>
          <a:solidFill>
            <a:srgbClr val="FFCC00">
              <a:alpha val="50000"/>
            </a:srgbClr>
          </a:solidFill>
          <a:ln w="44450" cap="flat" cmpd="sng" algn="ctr">
            <a:solidFill>
              <a:schemeClr val="accent1">
                <a:lumMod val="20000"/>
                <a:lumOff val="80000"/>
              </a:schemeClr>
            </a:solidFill>
            <a:prstDash val="solid"/>
            <a:round/>
            <a:headEnd type="none" w="med" len="med"/>
            <a:tailEnd type="none" w="med" len="med"/>
          </a:ln>
          <a:effectLst/>
        </p:spPr>
        <p:txBody>
          <a:bodyPr/>
          <a:lstStyle/>
          <a:p>
            <a:pPr algn="ctr" eaLnBrk="0" hangingPunct="0">
              <a:lnSpc>
                <a:spcPct val="110000"/>
              </a:lnSpc>
              <a:spcBef>
                <a:spcPct val="50000"/>
              </a:spcBef>
              <a:defRPr/>
            </a:pPr>
            <a:r>
              <a:rPr lang="ru-RU" altLang="ru-RU" sz="1200" b="1" dirty="0"/>
              <a:t>Поставщики</a:t>
            </a:r>
          </a:p>
        </p:txBody>
      </p:sp>
      <p:cxnSp>
        <p:nvCxnSpPr>
          <p:cNvPr id="69" name="Прямая со стрелкой 68"/>
          <p:cNvCxnSpPr/>
          <p:nvPr/>
        </p:nvCxnSpPr>
        <p:spPr bwMode="auto">
          <a:xfrm flipV="1">
            <a:off x="5795739" y="5229197"/>
            <a:ext cx="720080" cy="3"/>
          </a:xfrm>
          <a:prstGeom prst="straightConnector1">
            <a:avLst/>
          </a:prstGeom>
          <a:solidFill>
            <a:srgbClr val="F9E383">
              <a:alpha val="50000"/>
            </a:srgbClr>
          </a:solidFill>
          <a:ln w="19050" cap="flat" cmpd="sng" algn="ctr">
            <a:solidFill>
              <a:srgbClr val="CC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Полилиния 69"/>
          <p:cNvSpPr/>
          <p:nvPr/>
        </p:nvSpPr>
        <p:spPr bwMode="auto">
          <a:xfrm>
            <a:off x="3244578" y="5419725"/>
            <a:ext cx="3271242" cy="652287"/>
          </a:xfrm>
          <a:custGeom>
            <a:avLst/>
            <a:gdLst>
              <a:gd name="connsiteX0" fmla="*/ 3990975 w 3990975"/>
              <a:gd name="connsiteY0" fmla="*/ 0 h 652287"/>
              <a:gd name="connsiteX1" fmla="*/ 1838325 w 3990975"/>
              <a:gd name="connsiteY1" fmla="*/ 609600 h 652287"/>
              <a:gd name="connsiteX2" fmla="*/ 0 w 3990975"/>
              <a:gd name="connsiteY2" fmla="*/ 552450 h 652287"/>
            </a:gdLst>
            <a:ahLst/>
            <a:cxnLst>
              <a:cxn ang="0">
                <a:pos x="connsiteX0" y="connsiteY0"/>
              </a:cxn>
              <a:cxn ang="0">
                <a:pos x="connsiteX1" y="connsiteY1"/>
              </a:cxn>
              <a:cxn ang="0">
                <a:pos x="connsiteX2" y="connsiteY2"/>
              </a:cxn>
            </a:cxnLst>
            <a:rect l="l" t="t" r="r" b="b"/>
            <a:pathLst>
              <a:path w="3990975" h="652287">
                <a:moveTo>
                  <a:pt x="3990975" y="0"/>
                </a:moveTo>
                <a:cubicBezTo>
                  <a:pt x="3247231" y="258762"/>
                  <a:pt x="2503487" y="517525"/>
                  <a:pt x="1838325" y="609600"/>
                </a:cubicBezTo>
                <a:cubicBezTo>
                  <a:pt x="1173163" y="701675"/>
                  <a:pt x="586581" y="627062"/>
                  <a:pt x="0" y="552450"/>
                </a:cubicBezTo>
              </a:path>
            </a:pathLst>
          </a:custGeom>
          <a:noFill/>
          <a:ln w="19050" cap="flat" cmpd="sng" algn="ctr">
            <a:solidFill>
              <a:srgbClr val="00B05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71" name="Полилиния 70"/>
          <p:cNvSpPr/>
          <p:nvPr/>
        </p:nvSpPr>
        <p:spPr bwMode="auto">
          <a:xfrm flipV="1">
            <a:off x="3244577" y="4509815"/>
            <a:ext cx="3271242" cy="432394"/>
          </a:xfrm>
          <a:custGeom>
            <a:avLst/>
            <a:gdLst>
              <a:gd name="connsiteX0" fmla="*/ 3990975 w 3990975"/>
              <a:gd name="connsiteY0" fmla="*/ 0 h 652287"/>
              <a:gd name="connsiteX1" fmla="*/ 1838325 w 3990975"/>
              <a:gd name="connsiteY1" fmla="*/ 609600 h 652287"/>
              <a:gd name="connsiteX2" fmla="*/ 0 w 3990975"/>
              <a:gd name="connsiteY2" fmla="*/ 552450 h 652287"/>
            </a:gdLst>
            <a:ahLst/>
            <a:cxnLst>
              <a:cxn ang="0">
                <a:pos x="connsiteX0" y="connsiteY0"/>
              </a:cxn>
              <a:cxn ang="0">
                <a:pos x="connsiteX1" y="connsiteY1"/>
              </a:cxn>
              <a:cxn ang="0">
                <a:pos x="connsiteX2" y="connsiteY2"/>
              </a:cxn>
            </a:cxnLst>
            <a:rect l="l" t="t" r="r" b="b"/>
            <a:pathLst>
              <a:path w="3990975" h="652287">
                <a:moveTo>
                  <a:pt x="3990975" y="0"/>
                </a:moveTo>
                <a:cubicBezTo>
                  <a:pt x="3247231" y="258762"/>
                  <a:pt x="2503487" y="517525"/>
                  <a:pt x="1838325" y="609600"/>
                </a:cubicBezTo>
                <a:cubicBezTo>
                  <a:pt x="1173163" y="701675"/>
                  <a:pt x="586581" y="627062"/>
                  <a:pt x="0" y="552450"/>
                </a:cubicBezTo>
              </a:path>
            </a:pathLst>
          </a:custGeom>
          <a:noFill/>
          <a:ln w="19050" cap="flat" cmpd="sng" algn="ctr">
            <a:solidFill>
              <a:srgbClr val="00B05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cxnSp>
        <p:nvCxnSpPr>
          <p:cNvPr id="66" name="Прямая со стрелкой 65"/>
          <p:cNvCxnSpPr/>
          <p:nvPr/>
        </p:nvCxnSpPr>
        <p:spPr bwMode="auto">
          <a:xfrm>
            <a:off x="3203451" y="4797152"/>
            <a:ext cx="576064" cy="288727"/>
          </a:xfrm>
          <a:prstGeom prst="straightConnector1">
            <a:avLst/>
          </a:prstGeom>
          <a:solidFill>
            <a:srgbClr val="F9E383">
              <a:alpha val="50000"/>
            </a:srgbClr>
          </a:solidFill>
          <a:ln w="19050" cap="flat" cmpd="sng" algn="ctr">
            <a:solidFill>
              <a:srgbClr val="CC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Прямая со стрелкой 66"/>
          <p:cNvCxnSpPr/>
          <p:nvPr/>
        </p:nvCxnSpPr>
        <p:spPr bwMode="auto">
          <a:xfrm flipV="1">
            <a:off x="3203451" y="5588543"/>
            <a:ext cx="576064" cy="288729"/>
          </a:xfrm>
          <a:prstGeom prst="straightConnector1">
            <a:avLst/>
          </a:prstGeom>
          <a:solidFill>
            <a:srgbClr val="F9E383">
              <a:alpha val="50000"/>
            </a:srgbClr>
          </a:solidFill>
          <a:ln w="19050" cap="flat" cmpd="sng" algn="ctr">
            <a:solidFill>
              <a:srgbClr val="CC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Прямая со стрелкой 67"/>
          <p:cNvCxnSpPr/>
          <p:nvPr/>
        </p:nvCxnSpPr>
        <p:spPr bwMode="auto">
          <a:xfrm>
            <a:off x="3203451" y="5301208"/>
            <a:ext cx="576064" cy="0"/>
          </a:xfrm>
          <a:prstGeom prst="straightConnector1">
            <a:avLst/>
          </a:prstGeom>
          <a:solidFill>
            <a:srgbClr val="F9E383">
              <a:alpha val="50000"/>
            </a:srgbClr>
          </a:solidFill>
          <a:ln w="19050" cap="flat" cmpd="sng" algn="ctr">
            <a:solidFill>
              <a:srgbClr val="CC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Прямоугольник 20"/>
          <p:cNvSpPr>
            <a:spLocks noChangeArrowheads="1"/>
          </p:cNvSpPr>
          <p:nvPr/>
        </p:nvSpPr>
        <p:spPr bwMode="auto">
          <a:xfrm>
            <a:off x="2483371" y="5085879"/>
            <a:ext cx="647700" cy="287337"/>
          </a:xfrm>
          <a:prstGeom prst="rect">
            <a:avLst/>
          </a:prstGeom>
          <a:solidFill>
            <a:srgbClr val="FFCC00">
              <a:alpha val="50000"/>
            </a:srgbClr>
          </a:solidFill>
          <a:ln w="44450" cap="flat" cmpd="sng" algn="ctr">
            <a:solidFill>
              <a:schemeClr val="accent1">
                <a:lumMod val="20000"/>
                <a:lumOff val="80000"/>
              </a:schemeClr>
            </a:solidFill>
            <a:prstDash val="solid"/>
            <a:round/>
            <a:headEnd type="none" w="med" len="med"/>
            <a:tailEnd type="none" w="med" len="med"/>
          </a:ln>
          <a:effectLst/>
        </p:spPr>
        <p:txBody>
          <a:bodyPr/>
          <a:lstStyle/>
          <a:p>
            <a:pPr algn="ctr" eaLnBrk="0" hangingPunct="0">
              <a:lnSpc>
                <a:spcPct val="110000"/>
              </a:lnSpc>
              <a:spcBef>
                <a:spcPct val="50000"/>
              </a:spcBef>
              <a:defRPr/>
            </a:pPr>
            <a:r>
              <a:rPr lang="ru-RU" altLang="ru-RU" sz="1200" b="1" dirty="0" smtClean="0"/>
              <a:t>ДЗО2</a:t>
            </a:r>
            <a:endParaRPr lang="ru-RU" altLang="ru-RU" sz="1200" b="1" dirty="0"/>
          </a:p>
        </p:txBody>
      </p:sp>
      <p:sp>
        <p:nvSpPr>
          <p:cNvPr id="63" name="Прямоугольник 20"/>
          <p:cNvSpPr>
            <a:spLocks noChangeArrowheads="1"/>
          </p:cNvSpPr>
          <p:nvPr/>
        </p:nvSpPr>
        <p:spPr bwMode="auto">
          <a:xfrm>
            <a:off x="2483371" y="5661943"/>
            <a:ext cx="647700" cy="287337"/>
          </a:xfrm>
          <a:prstGeom prst="rect">
            <a:avLst/>
          </a:prstGeom>
          <a:solidFill>
            <a:srgbClr val="FFCC00">
              <a:alpha val="50000"/>
            </a:srgbClr>
          </a:solidFill>
          <a:ln w="44450" cap="flat" cmpd="sng" algn="ctr">
            <a:solidFill>
              <a:schemeClr val="accent1">
                <a:lumMod val="20000"/>
                <a:lumOff val="80000"/>
              </a:schemeClr>
            </a:solidFill>
            <a:prstDash val="solid"/>
            <a:round/>
            <a:headEnd type="none" w="med" len="med"/>
            <a:tailEnd type="none" w="med" len="med"/>
          </a:ln>
          <a:effectLst/>
        </p:spPr>
        <p:txBody>
          <a:bodyPr/>
          <a:lstStyle/>
          <a:p>
            <a:pPr algn="ctr" eaLnBrk="0" hangingPunct="0">
              <a:lnSpc>
                <a:spcPct val="110000"/>
              </a:lnSpc>
              <a:spcBef>
                <a:spcPct val="50000"/>
              </a:spcBef>
              <a:defRPr/>
            </a:pPr>
            <a:r>
              <a:rPr lang="ru-RU" altLang="ru-RU" sz="1200" b="1" dirty="0" smtClean="0"/>
              <a:t>ДЗО3</a:t>
            </a:r>
            <a:endParaRPr lang="ru-RU" altLang="ru-RU" sz="1200" b="1" dirty="0"/>
          </a:p>
        </p:txBody>
      </p:sp>
      <p:sp>
        <p:nvSpPr>
          <p:cNvPr id="5" name="Прямоугольник 4"/>
          <p:cNvSpPr/>
          <p:nvPr/>
        </p:nvSpPr>
        <p:spPr bwMode="auto">
          <a:xfrm>
            <a:off x="1763687" y="4178096"/>
            <a:ext cx="6350749" cy="1915200"/>
          </a:xfrm>
          <a:prstGeom prst="rect">
            <a:avLst/>
          </a:prstGeom>
          <a:solidFill>
            <a:schemeClr val="bg1"/>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26" name="Прямоугольник 20"/>
          <p:cNvSpPr>
            <a:spLocks noChangeArrowheads="1"/>
          </p:cNvSpPr>
          <p:nvPr/>
        </p:nvSpPr>
        <p:spPr bwMode="auto">
          <a:xfrm>
            <a:off x="2482651" y="4437807"/>
            <a:ext cx="647700" cy="287337"/>
          </a:xfrm>
          <a:prstGeom prst="rect">
            <a:avLst/>
          </a:prstGeom>
          <a:solidFill>
            <a:srgbClr val="FFCC00">
              <a:alpha val="50000"/>
            </a:srgbClr>
          </a:solidFill>
          <a:ln w="44450" cap="flat" cmpd="sng" algn="ctr">
            <a:solidFill>
              <a:schemeClr val="accent1">
                <a:lumMod val="20000"/>
                <a:lumOff val="80000"/>
              </a:schemeClr>
            </a:solidFill>
            <a:prstDash val="solid"/>
            <a:round/>
            <a:headEnd type="none" w="med" len="med"/>
            <a:tailEnd type="none" w="med" len="med"/>
          </a:ln>
          <a:effectLst/>
        </p:spPr>
        <p:txBody>
          <a:bodyPr/>
          <a:lstStyle/>
          <a:p>
            <a:pPr algn="ctr" eaLnBrk="0" hangingPunct="0">
              <a:lnSpc>
                <a:spcPct val="110000"/>
              </a:lnSpc>
              <a:spcBef>
                <a:spcPct val="50000"/>
              </a:spcBef>
            </a:pPr>
            <a:r>
              <a:rPr lang="ru-RU" altLang="ru-RU" sz="1200" b="1" dirty="0"/>
              <a:t>ДЗО1</a:t>
            </a:r>
          </a:p>
        </p:txBody>
      </p:sp>
      <p:sp>
        <p:nvSpPr>
          <p:cNvPr id="27" name="Прямоугольник 20"/>
          <p:cNvSpPr>
            <a:spLocks noChangeArrowheads="1"/>
          </p:cNvSpPr>
          <p:nvPr/>
        </p:nvSpPr>
        <p:spPr bwMode="auto">
          <a:xfrm>
            <a:off x="2482651" y="5013871"/>
            <a:ext cx="647700" cy="287337"/>
          </a:xfrm>
          <a:prstGeom prst="rect">
            <a:avLst/>
          </a:prstGeom>
          <a:solidFill>
            <a:srgbClr val="FFCC00">
              <a:alpha val="50000"/>
            </a:srgbClr>
          </a:solidFill>
          <a:ln w="44450" cap="flat" cmpd="sng" algn="ctr">
            <a:solidFill>
              <a:schemeClr val="accent1">
                <a:lumMod val="20000"/>
                <a:lumOff val="80000"/>
              </a:schemeClr>
            </a:solidFill>
            <a:prstDash val="solid"/>
            <a:round/>
            <a:headEnd type="none" w="med" len="med"/>
            <a:tailEnd type="none" w="med" len="med"/>
          </a:ln>
          <a:effectLst/>
        </p:spPr>
        <p:txBody>
          <a:bodyPr/>
          <a:lstStyle/>
          <a:p>
            <a:pPr algn="ctr" eaLnBrk="0" hangingPunct="0">
              <a:lnSpc>
                <a:spcPct val="110000"/>
              </a:lnSpc>
              <a:spcBef>
                <a:spcPct val="50000"/>
              </a:spcBef>
            </a:pPr>
            <a:r>
              <a:rPr lang="ru-RU" altLang="ru-RU" sz="1200" b="1" dirty="0"/>
              <a:t>ДЗО2</a:t>
            </a:r>
          </a:p>
        </p:txBody>
      </p:sp>
      <p:sp>
        <p:nvSpPr>
          <p:cNvPr id="29" name="Прямоугольник 20"/>
          <p:cNvSpPr>
            <a:spLocks noChangeArrowheads="1"/>
          </p:cNvSpPr>
          <p:nvPr/>
        </p:nvSpPr>
        <p:spPr bwMode="auto">
          <a:xfrm>
            <a:off x="2482651" y="5589935"/>
            <a:ext cx="647700" cy="287337"/>
          </a:xfrm>
          <a:prstGeom prst="rect">
            <a:avLst/>
          </a:prstGeom>
          <a:solidFill>
            <a:srgbClr val="FFCC00">
              <a:alpha val="50000"/>
            </a:srgbClr>
          </a:solidFill>
          <a:ln w="44450" cap="flat" cmpd="sng" algn="ctr">
            <a:solidFill>
              <a:schemeClr val="accent1">
                <a:lumMod val="20000"/>
                <a:lumOff val="80000"/>
              </a:schemeClr>
            </a:solidFill>
            <a:prstDash val="solid"/>
            <a:round/>
            <a:headEnd type="none" w="med" len="med"/>
            <a:tailEnd type="none" w="med" len="med"/>
          </a:ln>
          <a:effectLst/>
        </p:spPr>
        <p:txBody>
          <a:bodyPr/>
          <a:lstStyle/>
          <a:p>
            <a:pPr algn="ctr" eaLnBrk="0" hangingPunct="0">
              <a:lnSpc>
                <a:spcPct val="110000"/>
              </a:lnSpc>
              <a:spcBef>
                <a:spcPct val="50000"/>
              </a:spcBef>
            </a:pPr>
            <a:r>
              <a:rPr lang="ru-RU" altLang="ru-RU" sz="1200" b="1" dirty="0"/>
              <a:t>ДЗО3</a:t>
            </a:r>
          </a:p>
        </p:txBody>
      </p:sp>
      <p:sp>
        <p:nvSpPr>
          <p:cNvPr id="30" name="Прямоугольник 29"/>
          <p:cNvSpPr/>
          <p:nvPr/>
        </p:nvSpPr>
        <p:spPr bwMode="auto">
          <a:xfrm>
            <a:off x="4031034" y="4870201"/>
            <a:ext cx="1655762" cy="574675"/>
          </a:xfrm>
          <a:prstGeom prst="rect">
            <a:avLst/>
          </a:prstGeom>
          <a:solidFill>
            <a:srgbClr val="FFCC00">
              <a:alpha val="50000"/>
            </a:srgbClr>
          </a:solidFill>
          <a:ln w="44450" cap="flat" cmpd="sng" algn="ctr">
            <a:solidFill>
              <a:schemeClr val="accent1">
                <a:lumMod val="20000"/>
                <a:lumOff val="80000"/>
              </a:schemeClr>
            </a:solidFill>
            <a:prstDash val="solid"/>
            <a:round/>
            <a:headEnd type="none" w="med" len="med"/>
            <a:tailEnd type="none" w="med" len="med"/>
          </a:ln>
          <a:effectLst/>
          <a:extLst/>
        </p:spPr>
        <p:txBody>
          <a:bodyPr/>
          <a:lstStyle/>
          <a:p>
            <a:pPr algn="ctr" eaLnBrk="0" hangingPunct="0">
              <a:lnSpc>
                <a:spcPct val="110000"/>
              </a:lnSpc>
              <a:spcBef>
                <a:spcPct val="50000"/>
              </a:spcBef>
            </a:pPr>
            <a:r>
              <a:rPr lang="ru-RU" sz="1200" b="1" dirty="0"/>
              <a:t>Управляющая компания</a:t>
            </a:r>
          </a:p>
        </p:txBody>
      </p:sp>
      <p:sp>
        <p:nvSpPr>
          <p:cNvPr id="31" name="Прямоугольник 20"/>
          <p:cNvSpPr>
            <a:spLocks noChangeArrowheads="1"/>
          </p:cNvSpPr>
          <p:nvPr/>
        </p:nvSpPr>
        <p:spPr bwMode="auto">
          <a:xfrm>
            <a:off x="6731123" y="5013869"/>
            <a:ext cx="1152525" cy="287337"/>
          </a:xfrm>
          <a:prstGeom prst="rect">
            <a:avLst/>
          </a:prstGeom>
          <a:solidFill>
            <a:srgbClr val="FFCC00">
              <a:alpha val="50000"/>
            </a:srgbClr>
          </a:solidFill>
          <a:ln w="44450" cap="flat" cmpd="sng" algn="ctr">
            <a:solidFill>
              <a:schemeClr val="accent1">
                <a:lumMod val="20000"/>
                <a:lumOff val="80000"/>
              </a:schemeClr>
            </a:solidFill>
            <a:prstDash val="solid"/>
            <a:round/>
            <a:headEnd type="none" w="med" len="med"/>
            <a:tailEnd type="none" w="med" len="med"/>
          </a:ln>
          <a:effectLst/>
        </p:spPr>
        <p:txBody>
          <a:bodyPr/>
          <a:lstStyle/>
          <a:p>
            <a:pPr algn="ctr" eaLnBrk="0" hangingPunct="0">
              <a:lnSpc>
                <a:spcPct val="110000"/>
              </a:lnSpc>
              <a:spcBef>
                <a:spcPct val="50000"/>
              </a:spcBef>
            </a:pPr>
            <a:r>
              <a:rPr lang="ru-RU" altLang="ru-RU" sz="1200" b="1" dirty="0"/>
              <a:t>Поставщики</a:t>
            </a:r>
          </a:p>
        </p:txBody>
      </p:sp>
      <p:cxnSp>
        <p:nvCxnSpPr>
          <p:cNvPr id="6" name="Прямая со стрелкой 5"/>
          <p:cNvCxnSpPr/>
          <p:nvPr/>
        </p:nvCxnSpPr>
        <p:spPr bwMode="auto">
          <a:xfrm>
            <a:off x="3202731" y="4725144"/>
            <a:ext cx="576064" cy="288727"/>
          </a:xfrm>
          <a:prstGeom prst="straightConnector1">
            <a:avLst/>
          </a:prstGeom>
          <a:solidFill>
            <a:srgbClr val="F9E383">
              <a:alpha val="50000"/>
            </a:srgbClr>
          </a:solidFill>
          <a:ln w="19050" cap="flat" cmpd="sng" algn="ctr">
            <a:solidFill>
              <a:srgbClr val="CC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Прямая со стрелкой 32"/>
          <p:cNvCxnSpPr/>
          <p:nvPr/>
        </p:nvCxnSpPr>
        <p:spPr bwMode="auto">
          <a:xfrm flipV="1">
            <a:off x="3202731" y="5516535"/>
            <a:ext cx="576064" cy="288729"/>
          </a:xfrm>
          <a:prstGeom prst="straightConnector1">
            <a:avLst/>
          </a:prstGeom>
          <a:solidFill>
            <a:srgbClr val="F9E383">
              <a:alpha val="50000"/>
            </a:srgbClr>
          </a:solidFill>
          <a:ln w="19050" cap="flat" cmpd="sng" algn="ctr">
            <a:solidFill>
              <a:srgbClr val="CC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Прямая со стрелкой 35"/>
          <p:cNvCxnSpPr/>
          <p:nvPr/>
        </p:nvCxnSpPr>
        <p:spPr bwMode="auto">
          <a:xfrm>
            <a:off x="3202731" y="5229200"/>
            <a:ext cx="576064" cy="0"/>
          </a:xfrm>
          <a:prstGeom prst="straightConnector1">
            <a:avLst/>
          </a:prstGeom>
          <a:solidFill>
            <a:srgbClr val="F9E383">
              <a:alpha val="50000"/>
            </a:srgbClr>
          </a:solidFill>
          <a:ln w="19050" cap="flat" cmpd="sng" algn="ctr">
            <a:solidFill>
              <a:srgbClr val="CC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Прямая со стрелкой 46"/>
          <p:cNvCxnSpPr/>
          <p:nvPr/>
        </p:nvCxnSpPr>
        <p:spPr bwMode="auto">
          <a:xfrm flipV="1">
            <a:off x="5795019" y="5081337"/>
            <a:ext cx="720080" cy="3"/>
          </a:xfrm>
          <a:prstGeom prst="straightConnector1">
            <a:avLst/>
          </a:prstGeom>
          <a:solidFill>
            <a:srgbClr val="F9E383">
              <a:alpha val="50000"/>
            </a:srgbClr>
          </a:solidFill>
          <a:ln w="19050" cap="flat" cmpd="sng" algn="ctr">
            <a:solidFill>
              <a:srgbClr val="CC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Прямая со стрелкой 54"/>
          <p:cNvCxnSpPr/>
          <p:nvPr/>
        </p:nvCxnSpPr>
        <p:spPr bwMode="auto">
          <a:xfrm flipV="1">
            <a:off x="5795019" y="5230341"/>
            <a:ext cx="720080" cy="3"/>
          </a:xfrm>
          <a:prstGeom prst="straightConnector1">
            <a:avLst/>
          </a:prstGeom>
          <a:solidFill>
            <a:srgbClr val="F9E383">
              <a:alpha val="50000"/>
            </a:srgbClr>
          </a:solidFill>
          <a:ln w="19050" cap="flat" cmpd="sng" algn="ctr">
            <a:solidFill>
              <a:schemeClr val="accent2"/>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Прямая со стрелкой 55"/>
          <p:cNvCxnSpPr/>
          <p:nvPr/>
        </p:nvCxnSpPr>
        <p:spPr bwMode="auto">
          <a:xfrm>
            <a:off x="3237383" y="4581476"/>
            <a:ext cx="541412" cy="288031"/>
          </a:xfrm>
          <a:prstGeom prst="straightConnector1">
            <a:avLst/>
          </a:prstGeom>
          <a:solidFill>
            <a:srgbClr val="F9E383">
              <a:alpha val="50000"/>
            </a:srgbClr>
          </a:solidFill>
          <a:ln w="19050" cap="flat" cmpd="sng" algn="ctr">
            <a:solidFill>
              <a:schemeClr val="accent2"/>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Прямая со стрелкой 58"/>
          <p:cNvCxnSpPr/>
          <p:nvPr/>
        </p:nvCxnSpPr>
        <p:spPr bwMode="auto">
          <a:xfrm flipV="1">
            <a:off x="3180233" y="5119440"/>
            <a:ext cx="576000" cy="3"/>
          </a:xfrm>
          <a:prstGeom prst="straightConnector1">
            <a:avLst/>
          </a:prstGeom>
          <a:solidFill>
            <a:srgbClr val="F9E383">
              <a:alpha val="50000"/>
            </a:srgbClr>
          </a:solidFill>
          <a:ln w="19050" cap="flat" cmpd="sng" algn="ctr">
            <a:solidFill>
              <a:schemeClr val="accent2"/>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Прямая со стрелкой 59"/>
          <p:cNvCxnSpPr/>
          <p:nvPr/>
        </p:nvCxnSpPr>
        <p:spPr bwMode="auto">
          <a:xfrm flipV="1">
            <a:off x="3202731" y="5444876"/>
            <a:ext cx="432048" cy="216024"/>
          </a:xfrm>
          <a:prstGeom prst="straightConnector1">
            <a:avLst/>
          </a:prstGeom>
          <a:solidFill>
            <a:srgbClr val="F9E383">
              <a:alpha val="50000"/>
            </a:srgbClr>
          </a:solidFill>
          <a:ln w="19050" cap="flat" cmpd="sng" algn="ctr">
            <a:solidFill>
              <a:schemeClr val="accent2"/>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Прямоугольник 2"/>
          <p:cNvSpPr/>
          <p:nvPr/>
        </p:nvSpPr>
        <p:spPr bwMode="auto">
          <a:xfrm>
            <a:off x="214908" y="4221088"/>
            <a:ext cx="7668740" cy="1915048"/>
          </a:xfrm>
          <a:prstGeom prst="rect">
            <a:avLst/>
          </a:prstGeom>
          <a:solidFill>
            <a:schemeClr val="bg1"/>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76" name="Прямоугольник 20"/>
          <p:cNvSpPr>
            <a:spLocks noChangeArrowheads="1"/>
          </p:cNvSpPr>
          <p:nvPr/>
        </p:nvSpPr>
        <p:spPr bwMode="auto">
          <a:xfrm>
            <a:off x="2482651" y="4487503"/>
            <a:ext cx="647700" cy="287337"/>
          </a:xfrm>
          <a:prstGeom prst="rect">
            <a:avLst/>
          </a:prstGeom>
          <a:solidFill>
            <a:srgbClr val="FFCC00">
              <a:alpha val="50000"/>
            </a:srgbClr>
          </a:solidFill>
          <a:ln w="44450" cap="flat" cmpd="sng" algn="ctr">
            <a:solidFill>
              <a:schemeClr val="accent1">
                <a:lumMod val="20000"/>
                <a:lumOff val="80000"/>
              </a:schemeClr>
            </a:solidFill>
            <a:prstDash val="solid"/>
            <a:round/>
            <a:headEnd type="none" w="med" len="med"/>
            <a:tailEnd type="none" w="med" len="med"/>
          </a:ln>
          <a:effectLst/>
        </p:spPr>
        <p:txBody>
          <a:bodyPr/>
          <a:lstStyle/>
          <a:p>
            <a:pPr algn="ctr" eaLnBrk="0" hangingPunct="0">
              <a:lnSpc>
                <a:spcPct val="110000"/>
              </a:lnSpc>
              <a:spcBef>
                <a:spcPct val="50000"/>
              </a:spcBef>
              <a:defRPr/>
            </a:pPr>
            <a:r>
              <a:rPr lang="ru-RU" altLang="ru-RU" sz="1200" b="1" dirty="0" smtClean="0"/>
              <a:t>ДЗО1</a:t>
            </a:r>
            <a:endParaRPr lang="ru-RU" altLang="ru-RU" sz="1200" b="1" dirty="0"/>
          </a:p>
        </p:txBody>
      </p:sp>
      <p:sp>
        <p:nvSpPr>
          <p:cNvPr id="77" name="Прямоугольник 20"/>
          <p:cNvSpPr>
            <a:spLocks noChangeArrowheads="1"/>
          </p:cNvSpPr>
          <p:nvPr/>
        </p:nvSpPr>
        <p:spPr bwMode="auto">
          <a:xfrm>
            <a:off x="2482651" y="5063567"/>
            <a:ext cx="647700" cy="287337"/>
          </a:xfrm>
          <a:prstGeom prst="rect">
            <a:avLst/>
          </a:prstGeom>
          <a:solidFill>
            <a:srgbClr val="FFCC00">
              <a:alpha val="50000"/>
            </a:srgbClr>
          </a:solidFill>
          <a:ln w="44450" cap="flat" cmpd="sng" algn="ctr">
            <a:solidFill>
              <a:schemeClr val="accent1">
                <a:lumMod val="20000"/>
                <a:lumOff val="80000"/>
              </a:schemeClr>
            </a:solidFill>
            <a:prstDash val="solid"/>
            <a:round/>
            <a:headEnd type="none" w="med" len="med"/>
            <a:tailEnd type="none" w="med" len="med"/>
          </a:ln>
          <a:effectLst/>
        </p:spPr>
        <p:txBody>
          <a:bodyPr/>
          <a:lstStyle/>
          <a:p>
            <a:pPr algn="ctr" eaLnBrk="0" hangingPunct="0">
              <a:lnSpc>
                <a:spcPct val="110000"/>
              </a:lnSpc>
              <a:spcBef>
                <a:spcPct val="50000"/>
              </a:spcBef>
              <a:defRPr/>
            </a:pPr>
            <a:r>
              <a:rPr lang="ru-RU" altLang="ru-RU" sz="1200" b="1" dirty="0" smtClean="0"/>
              <a:t>ДЗО2</a:t>
            </a:r>
            <a:endParaRPr lang="ru-RU" altLang="ru-RU" sz="1200" b="1" dirty="0"/>
          </a:p>
        </p:txBody>
      </p:sp>
      <p:sp>
        <p:nvSpPr>
          <p:cNvPr id="78" name="Прямоугольник 20"/>
          <p:cNvSpPr>
            <a:spLocks noChangeArrowheads="1"/>
          </p:cNvSpPr>
          <p:nvPr/>
        </p:nvSpPr>
        <p:spPr bwMode="auto">
          <a:xfrm>
            <a:off x="2482651" y="5639631"/>
            <a:ext cx="647700" cy="287337"/>
          </a:xfrm>
          <a:prstGeom prst="rect">
            <a:avLst/>
          </a:prstGeom>
          <a:solidFill>
            <a:srgbClr val="FFCC00">
              <a:alpha val="50000"/>
            </a:srgbClr>
          </a:solidFill>
          <a:ln w="44450" cap="flat" cmpd="sng" algn="ctr">
            <a:solidFill>
              <a:schemeClr val="accent1">
                <a:lumMod val="20000"/>
                <a:lumOff val="80000"/>
              </a:schemeClr>
            </a:solidFill>
            <a:prstDash val="solid"/>
            <a:round/>
            <a:headEnd type="none" w="med" len="med"/>
            <a:tailEnd type="none" w="med" len="med"/>
          </a:ln>
          <a:effectLst/>
        </p:spPr>
        <p:txBody>
          <a:bodyPr/>
          <a:lstStyle/>
          <a:p>
            <a:pPr algn="ctr" eaLnBrk="0" hangingPunct="0">
              <a:lnSpc>
                <a:spcPct val="110000"/>
              </a:lnSpc>
              <a:spcBef>
                <a:spcPct val="50000"/>
              </a:spcBef>
              <a:defRPr/>
            </a:pPr>
            <a:r>
              <a:rPr lang="ru-RU" altLang="ru-RU" sz="1200" b="1" dirty="0" smtClean="0"/>
              <a:t>ДЗО3</a:t>
            </a:r>
            <a:endParaRPr lang="ru-RU" altLang="ru-RU" sz="1200" b="1" dirty="0"/>
          </a:p>
        </p:txBody>
      </p:sp>
      <p:sp>
        <p:nvSpPr>
          <p:cNvPr id="79" name="Прямоугольник 78"/>
          <p:cNvSpPr/>
          <p:nvPr/>
        </p:nvSpPr>
        <p:spPr bwMode="auto">
          <a:xfrm>
            <a:off x="4031034" y="4919897"/>
            <a:ext cx="1655762" cy="574675"/>
          </a:xfrm>
          <a:prstGeom prst="rect">
            <a:avLst/>
          </a:prstGeom>
          <a:solidFill>
            <a:srgbClr val="FFCC00">
              <a:alpha val="50000"/>
            </a:srgbClr>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200" b="1" dirty="0"/>
              <a:t>У</a:t>
            </a:r>
            <a:r>
              <a:rPr lang="ru-RU" sz="1200" b="1" dirty="0" smtClean="0"/>
              <a:t>правляющая компания</a:t>
            </a:r>
            <a:endParaRPr lang="ru-RU" sz="1200" b="1" dirty="0"/>
          </a:p>
        </p:txBody>
      </p:sp>
      <p:cxnSp>
        <p:nvCxnSpPr>
          <p:cNvPr id="80" name="Прямая со стрелкой 79"/>
          <p:cNvCxnSpPr/>
          <p:nvPr/>
        </p:nvCxnSpPr>
        <p:spPr bwMode="auto">
          <a:xfrm flipV="1">
            <a:off x="3172569" y="5494920"/>
            <a:ext cx="576064" cy="288729"/>
          </a:xfrm>
          <a:prstGeom prst="straightConnector1">
            <a:avLst/>
          </a:prstGeom>
          <a:solidFill>
            <a:srgbClr val="F9E383">
              <a:alpha val="50000"/>
            </a:srgbClr>
          </a:solidFill>
          <a:ln w="19050"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Прямая со стрелкой 80"/>
          <p:cNvCxnSpPr/>
          <p:nvPr/>
        </p:nvCxnSpPr>
        <p:spPr bwMode="auto">
          <a:xfrm>
            <a:off x="3172569" y="5206888"/>
            <a:ext cx="576064" cy="0"/>
          </a:xfrm>
          <a:prstGeom prst="straightConnector1">
            <a:avLst/>
          </a:prstGeom>
          <a:solidFill>
            <a:srgbClr val="F9E383">
              <a:alpha val="50000"/>
            </a:srgbClr>
          </a:solidFill>
          <a:ln w="19050"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2" name="Рисунок 37" descr="Mimetypes-application-vnd-sun-xml-calc-template-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8499" y="4919897"/>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Рисунок 37" descr="Mimetypes-application-vnd-sun-xml-calc-template-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3140" y="5422936"/>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4" name="Прямая со стрелкой 83"/>
          <p:cNvCxnSpPr/>
          <p:nvPr/>
        </p:nvCxnSpPr>
        <p:spPr bwMode="auto">
          <a:xfrm>
            <a:off x="3172569" y="4630824"/>
            <a:ext cx="576064" cy="288727"/>
          </a:xfrm>
          <a:prstGeom prst="straightConnector1">
            <a:avLst/>
          </a:prstGeom>
          <a:solidFill>
            <a:srgbClr val="F9E383">
              <a:alpha val="50000"/>
            </a:srgbClr>
          </a:solidFill>
          <a:ln w="19050"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5" name="Рисунок 37" descr="Mimetypes-application-vnd-sun-xml-calc-template-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44577" y="4445445"/>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Рисунок 8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8795" y="4978288"/>
            <a:ext cx="457200" cy="457200"/>
          </a:xfrm>
          <a:prstGeom prst="rect">
            <a:avLst/>
          </a:prstGeom>
        </p:spPr>
      </p:pic>
      <p:sp>
        <p:nvSpPr>
          <p:cNvPr id="87" name="Полилиния 86"/>
          <p:cNvSpPr/>
          <p:nvPr/>
        </p:nvSpPr>
        <p:spPr bwMode="auto">
          <a:xfrm flipV="1">
            <a:off x="3207616" y="4268078"/>
            <a:ext cx="1569394" cy="506761"/>
          </a:xfrm>
          <a:custGeom>
            <a:avLst/>
            <a:gdLst>
              <a:gd name="connsiteX0" fmla="*/ 3990975 w 3990975"/>
              <a:gd name="connsiteY0" fmla="*/ 0 h 652287"/>
              <a:gd name="connsiteX1" fmla="*/ 1838325 w 3990975"/>
              <a:gd name="connsiteY1" fmla="*/ 609600 h 652287"/>
              <a:gd name="connsiteX2" fmla="*/ 0 w 3990975"/>
              <a:gd name="connsiteY2" fmla="*/ 552450 h 652287"/>
            </a:gdLst>
            <a:ahLst/>
            <a:cxnLst>
              <a:cxn ang="0">
                <a:pos x="connsiteX0" y="connsiteY0"/>
              </a:cxn>
              <a:cxn ang="0">
                <a:pos x="connsiteX1" y="connsiteY1"/>
              </a:cxn>
              <a:cxn ang="0">
                <a:pos x="connsiteX2" y="connsiteY2"/>
              </a:cxn>
            </a:cxnLst>
            <a:rect l="l" t="t" r="r" b="b"/>
            <a:pathLst>
              <a:path w="3990975" h="652287">
                <a:moveTo>
                  <a:pt x="3990975" y="0"/>
                </a:moveTo>
                <a:cubicBezTo>
                  <a:pt x="3247231" y="258762"/>
                  <a:pt x="2503487" y="517525"/>
                  <a:pt x="1838325" y="609600"/>
                </a:cubicBezTo>
                <a:cubicBezTo>
                  <a:pt x="1173163" y="701675"/>
                  <a:pt x="586581" y="627062"/>
                  <a:pt x="0" y="552450"/>
                </a:cubicBezTo>
              </a:path>
            </a:pathLst>
          </a:custGeom>
          <a:noFill/>
          <a:ln w="19050" cap="flat" cmpd="sng" algn="ctr">
            <a:solidFill>
              <a:schemeClr val="bg2"/>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pic>
        <p:nvPicPr>
          <p:cNvPr id="88" name="Рисунок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87602" y="4254403"/>
            <a:ext cx="30116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Рисунок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06051" y="5026888"/>
            <a:ext cx="30116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Полилиния 89"/>
          <p:cNvSpPr/>
          <p:nvPr/>
        </p:nvSpPr>
        <p:spPr bwMode="auto">
          <a:xfrm>
            <a:off x="3263651" y="5603118"/>
            <a:ext cx="1513359" cy="467866"/>
          </a:xfrm>
          <a:custGeom>
            <a:avLst/>
            <a:gdLst>
              <a:gd name="connsiteX0" fmla="*/ 3990975 w 3990975"/>
              <a:gd name="connsiteY0" fmla="*/ 0 h 652287"/>
              <a:gd name="connsiteX1" fmla="*/ 1838325 w 3990975"/>
              <a:gd name="connsiteY1" fmla="*/ 609600 h 652287"/>
              <a:gd name="connsiteX2" fmla="*/ 0 w 3990975"/>
              <a:gd name="connsiteY2" fmla="*/ 552450 h 652287"/>
            </a:gdLst>
            <a:ahLst/>
            <a:cxnLst>
              <a:cxn ang="0">
                <a:pos x="connsiteX0" y="connsiteY0"/>
              </a:cxn>
              <a:cxn ang="0">
                <a:pos x="connsiteX1" y="connsiteY1"/>
              </a:cxn>
              <a:cxn ang="0">
                <a:pos x="connsiteX2" y="connsiteY2"/>
              </a:cxn>
            </a:cxnLst>
            <a:rect l="l" t="t" r="r" b="b"/>
            <a:pathLst>
              <a:path w="3990975" h="652287">
                <a:moveTo>
                  <a:pt x="3990975" y="0"/>
                </a:moveTo>
                <a:cubicBezTo>
                  <a:pt x="3247231" y="258762"/>
                  <a:pt x="2503487" y="517525"/>
                  <a:pt x="1838325" y="609600"/>
                </a:cubicBezTo>
                <a:cubicBezTo>
                  <a:pt x="1173163" y="701675"/>
                  <a:pt x="586581" y="627062"/>
                  <a:pt x="0" y="552450"/>
                </a:cubicBezTo>
              </a:path>
            </a:pathLst>
          </a:custGeom>
          <a:noFill/>
          <a:ln w="19050" cap="flat" cmpd="sng" algn="ctr">
            <a:solidFill>
              <a:schemeClr val="bg2"/>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pic>
        <p:nvPicPr>
          <p:cNvPr id="91" name="Рисунок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78889" y="5746968"/>
            <a:ext cx="30116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p:cNvSpPr txBox="1"/>
          <p:nvPr/>
        </p:nvSpPr>
        <p:spPr>
          <a:xfrm>
            <a:off x="5900935" y="4846848"/>
            <a:ext cx="1619354" cy="738664"/>
          </a:xfrm>
          <a:prstGeom prst="rect">
            <a:avLst/>
          </a:prstGeom>
          <a:noFill/>
        </p:spPr>
        <p:txBody>
          <a:bodyPr wrap="none" rtlCol="0">
            <a:spAutoFit/>
          </a:bodyPr>
          <a:lstStyle/>
          <a:p>
            <a:r>
              <a:rPr lang="ru-RU" sz="1400" dirty="0" smtClean="0"/>
              <a:t>Единая политика</a:t>
            </a:r>
          </a:p>
          <a:p>
            <a:r>
              <a:rPr lang="ru-RU" sz="1400" dirty="0" smtClean="0"/>
              <a:t>по закупочной</a:t>
            </a:r>
          </a:p>
          <a:p>
            <a:r>
              <a:rPr lang="ru-RU" sz="1400" dirty="0" smtClean="0"/>
              <a:t>деятельности</a:t>
            </a:r>
            <a:endParaRPr lang="ru-RU" sz="1400" dirty="0"/>
          </a:p>
        </p:txBody>
      </p:sp>
      <p:sp>
        <p:nvSpPr>
          <p:cNvPr id="2" name="TextBox 1"/>
          <p:cNvSpPr txBox="1"/>
          <p:nvPr/>
        </p:nvSpPr>
        <p:spPr>
          <a:xfrm>
            <a:off x="186722" y="4281020"/>
            <a:ext cx="2287036" cy="1815882"/>
          </a:xfrm>
          <a:prstGeom prst="rect">
            <a:avLst/>
          </a:prstGeom>
          <a:solidFill>
            <a:schemeClr val="bg1"/>
          </a:solidFill>
        </p:spPr>
        <p:txBody>
          <a:bodyPr wrap="none" rtlCol="0">
            <a:spAutoFit/>
          </a:bodyPr>
          <a:lstStyle/>
          <a:p>
            <a:r>
              <a:rPr lang="ru-RU" sz="1400" dirty="0" smtClean="0"/>
              <a:t>Категория запаса</a:t>
            </a:r>
            <a:endParaRPr lang="ru-RU" sz="1400" dirty="0"/>
          </a:p>
          <a:p>
            <a:r>
              <a:rPr lang="ru-RU" sz="1400" dirty="0" smtClean="0"/>
              <a:t>Сведения </a:t>
            </a:r>
            <a:r>
              <a:rPr lang="ru-RU" sz="1400" dirty="0"/>
              <a:t>о </a:t>
            </a:r>
            <a:r>
              <a:rPr lang="ru-RU" sz="1400" dirty="0" smtClean="0"/>
              <a:t>поставщиках</a:t>
            </a:r>
          </a:p>
          <a:p>
            <a:r>
              <a:rPr lang="ru-RU" sz="1400" dirty="0" smtClean="0"/>
              <a:t>Сроки поставок</a:t>
            </a:r>
          </a:p>
          <a:p>
            <a:r>
              <a:rPr lang="ru-RU" sz="1400" dirty="0" smtClean="0"/>
              <a:t>Условия договоров</a:t>
            </a:r>
          </a:p>
          <a:p>
            <a:r>
              <a:rPr lang="ru-RU" sz="1400" dirty="0" smtClean="0"/>
              <a:t>Обеспечение</a:t>
            </a:r>
          </a:p>
          <a:p>
            <a:r>
              <a:rPr lang="ru-RU" sz="1400" dirty="0" smtClean="0"/>
              <a:t>Объемы за период</a:t>
            </a:r>
          </a:p>
          <a:p>
            <a:r>
              <a:rPr lang="ru-RU" sz="1400" dirty="0" smtClean="0"/>
              <a:t>Способ закупки</a:t>
            </a:r>
          </a:p>
          <a:p>
            <a:r>
              <a:rPr lang="ru-RU" sz="1400" dirty="0" smtClean="0"/>
              <a:t>итд</a:t>
            </a:r>
            <a:endParaRPr lang="ru-RU" sz="1400" dirty="0"/>
          </a:p>
        </p:txBody>
      </p:sp>
    </p:spTree>
    <p:custDataLst>
      <p:tags r:id="rId1"/>
    </p:custDataLst>
    <p:extLst>
      <p:ext uri="{BB962C8B-B14F-4D97-AF65-F5344CB8AC3E}">
        <p14:creationId xmlns:p14="http://schemas.microsoft.com/office/powerpoint/2010/main" val="2596080844"/>
      </p:ext>
    </p:extLst>
  </p:cSld>
  <p:clrMapOvr>
    <a:masterClrMapping/>
  </p:clrMapOvr>
  <p:transition advTm="1501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wipe(up)">
                                      <p:cBhvr>
                                        <p:cTn id="13" dur="500"/>
                                        <p:tgtEl>
                                          <p:spTgt spid="6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up)">
                                      <p:cBhvr>
                                        <p:cTn id="16" dur="500"/>
                                        <p:tgtEl>
                                          <p:spTgt spid="6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up)">
                                      <p:cBhvr>
                                        <p:cTn id="19" dur="500"/>
                                        <p:tgtEl>
                                          <p:spTgt spid="6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up)">
                                      <p:cBhvr>
                                        <p:cTn id="22" dur="500"/>
                                        <p:tgtEl>
                                          <p:spTgt spid="6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up)">
                                      <p:cBhvr>
                                        <p:cTn id="25" dur="500"/>
                                        <p:tgtEl>
                                          <p:spTgt spid="65"/>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left)">
                                      <p:cBhvr>
                                        <p:cTn id="29" dur="500"/>
                                        <p:tgtEl>
                                          <p:spTgt spid="66"/>
                                        </p:tgtEl>
                                      </p:cBhvr>
                                    </p:animEffect>
                                  </p:childTnLst>
                                </p:cTn>
                              </p:par>
                              <p:par>
                                <p:cTn id="30" presetID="22" presetClass="entr" presetSubtype="8" fill="hold"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ipe(left)">
                                      <p:cBhvr>
                                        <p:cTn id="32" dur="500"/>
                                        <p:tgtEl>
                                          <p:spTgt spid="68"/>
                                        </p:tgtEl>
                                      </p:cBhvr>
                                    </p:animEffect>
                                  </p:childTnLst>
                                </p:cTn>
                              </p:par>
                              <p:par>
                                <p:cTn id="33" presetID="22" presetClass="entr" presetSubtype="8"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left)">
                                      <p:cBhvr>
                                        <p:cTn id="35" dur="500"/>
                                        <p:tgtEl>
                                          <p:spTgt spid="67"/>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wipe(left)">
                                      <p:cBhvr>
                                        <p:cTn id="39" dur="500"/>
                                        <p:tgtEl>
                                          <p:spTgt spid="69"/>
                                        </p:tgtEl>
                                      </p:cBhvr>
                                    </p:animEffect>
                                  </p:childTnLst>
                                </p:cTn>
                              </p:par>
                            </p:childTnLst>
                          </p:cTn>
                        </p:par>
                        <p:par>
                          <p:cTn id="40" fill="hold">
                            <p:stCondLst>
                              <p:cond delay="1500"/>
                            </p:stCondLst>
                            <p:childTnLst>
                              <p:par>
                                <p:cTn id="41" presetID="22" presetClass="entr" presetSubtype="2" fill="hold" grpId="0"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right)">
                                      <p:cBhvr>
                                        <p:cTn id="43" dur="500"/>
                                        <p:tgtEl>
                                          <p:spTgt spid="71"/>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right)">
                                      <p:cBhvr>
                                        <p:cTn id="46" dur="500"/>
                                        <p:tgtEl>
                                          <p:spTgt spid="7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8"/>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8"/>
                                        </p:tgtEl>
                                        <p:attrNameLst>
                                          <p:attrName>style.visibility</p:attrName>
                                        </p:attrNameLst>
                                      </p:cBhvr>
                                      <p:to>
                                        <p:strVal val="hidden"/>
                                      </p:to>
                                    </p:set>
                                  </p:childTnLst>
                                </p:cTn>
                              </p:par>
                              <p:par>
                                <p:cTn id="53" presetID="22" presetClass="entr" presetSubtype="8"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left)">
                                      <p:cBhvr>
                                        <p:cTn id="55" dur="500"/>
                                        <p:tgtEl>
                                          <p:spTgt spid="73"/>
                                        </p:tgtEl>
                                      </p:cBhvr>
                                    </p:animEffect>
                                  </p:childTnLst>
                                </p:cTn>
                              </p:par>
                              <p:par>
                                <p:cTn id="56" presetID="1" presetClass="exit" presetSubtype="0" fill="hold" grpId="1" nodeType="withEffect">
                                  <p:stCondLst>
                                    <p:cond delay="0"/>
                                  </p:stCondLst>
                                  <p:childTnLst>
                                    <p:set>
                                      <p:cBhvr>
                                        <p:cTn id="57" dur="1" fill="hold">
                                          <p:stCondLst>
                                            <p:cond delay="0"/>
                                          </p:stCondLst>
                                        </p:cTn>
                                        <p:tgtEl>
                                          <p:spTgt spid="61"/>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62"/>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63"/>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64"/>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65"/>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66"/>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68"/>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67"/>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69"/>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71"/>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70"/>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5"/>
                                        </p:tgtEl>
                                        <p:attrNameLst>
                                          <p:attrName>style.visibility</p:attrName>
                                        </p:attrNameLst>
                                      </p:cBhvr>
                                      <p:to>
                                        <p:strVal val="visible"/>
                                      </p:to>
                                    </p:set>
                                  </p:childTnLst>
                                </p:cTn>
                              </p:par>
                              <p:par>
                                <p:cTn id="80" presetID="22" presetClass="entr" presetSubtype="1"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up)">
                                      <p:cBhvr>
                                        <p:cTn id="82" dur="500"/>
                                        <p:tgtEl>
                                          <p:spTgt spid="26"/>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500"/>
                                        <p:tgtEl>
                                          <p:spTgt spid="27"/>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up)">
                                      <p:cBhvr>
                                        <p:cTn id="88" dur="500"/>
                                        <p:tgtEl>
                                          <p:spTgt spid="29"/>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wipe(up)">
                                      <p:cBhvr>
                                        <p:cTn id="94" dur="500"/>
                                        <p:tgtEl>
                                          <p:spTgt spid="31"/>
                                        </p:tgtEl>
                                      </p:cBhvr>
                                    </p:animEffect>
                                  </p:childTnLst>
                                </p:cTn>
                              </p:par>
                            </p:childTnLst>
                          </p:cTn>
                        </p:par>
                        <p:par>
                          <p:cTn id="95" fill="hold">
                            <p:stCondLst>
                              <p:cond delay="500"/>
                            </p:stCondLst>
                            <p:childTnLst>
                              <p:par>
                                <p:cTn id="96" presetID="22" presetClass="entr" presetSubtype="8"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wipe(left)">
                                      <p:cBhvr>
                                        <p:cTn id="98" dur="500"/>
                                        <p:tgtEl>
                                          <p:spTgt spid="6"/>
                                        </p:tgtEl>
                                      </p:cBhvr>
                                    </p:animEffect>
                                  </p:childTnLst>
                                </p:cTn>
                              </p:par>
                              <p:par>
                                <p:cTn id="99" presetID="22" presetClass="entr" presetSubtype="8"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wipe(left)">
                                      <p:cBhvr>
                                        <p:cTn id="101" dur="500"/>
                                        <p:tgtEl>
                                          <p:spTgt spid="36"/>
                                        </p:tgtEl>
                                      </p:cBhvr>
                                    </p:animEffect>
                                  </p:childTnLst>
                                </p:cTn>
                              </p:par>
                              <p:par>
                                <p:cTn id="102" presetID="22" presetClass="entr" presetSubtype="8"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wipe(left)">
                                      <p:cBhvr>
                                        <p:cTn id="104" dur="500"/>
                                        <p:tgtEl>
                                          <p:spTgt spid="33"/>
                                        </p:tgtEl>
                                      </p:cBhvr>
                                    </p:animEffect>
                                  </p:childTnLst>
                                </p:cTn>
                              </p:par>
                            </p:childTnLst>
                          </p:cTn>
                        </p:par>
                        <p:par>
                          <p:cTn id="105" fill="hold">
                            <p:stCondLst>
                              <p:cond delay="1000"/>
                            </p:stCondLst>
                            <p:childTnLst>
                              <p:par>
                                <p:cTn id="106" presetID="22" presetClass="entr" presetSubtype="8" fill="hold" nodeType="after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left)">
                                      <p:cBhvr>
                                        <p:cTn id="108" dur="500"/>
                                        <p:tgtEl>
                                          <p:spTgt spid="47"/>
                                        </p:tgtEl>
                                      </p:cBhvr>
                                    </p:animEffect>
                                  </p:childTnLst>
                                </p:cTn>
                              </p:par>
                            </p:childTnLst>
                          </p:cTn>
                        </p:par>
                        <p:par>
                          <p:cTn id="109" fill="hold">
                            <p:stCondLst>
                              <p:cond delay="1500"/>
                            </p:stCondLst>
                            <p:childTnLst>
                              <p:par>
                                <p:cTn id="110" presetID="22" presetClass="entr" presetSubtype="2" fill="hold" nodeType="afterEffect">
                                  <p:stCondLst>
                                    <p:cond delay="0"/>
                                  </p:stCondLst>
                                  <p:childTnLst>
                                    <p:set>
                                      <p:cBhvr>
                                        <p:cTn id="111" dur="1" fill="hold">
                                          <p:stCondLst>
                                            <p:cond delay="0"/>
                                          </p:stCondLst>
                                        </p:cTn>
                                        <p:tgtEl>
                                          <p:spTgt spid="55"/>
                                        </p:tgtEl>
                                        <p:attrNameLst>
                                          <p:attrName>style.visibility</p:attrName>
                                        </p:attrNameLst>
                                      </p:cBhvr>
                                      <p:to>
                                        <p:strVal val="visible"/>
                                      </p:to>
                                    </p:set>
                                    <p:animEffect transition="in" filter="wipe(right)">
                                      <p:cBhvr>
                                        <p:cTn id="112" dur="500"/>
                                        <p:tgtEl>
                                          <p:spTgt spid="55"/>
                                        </p:tgtEl>
                                      </p:cBhvr>
                                    </p:animEffect>
                                  </p:childTnLst>
                                </p:cTn>
                              </p:par>
                            </p:childTnLst>
                          </p:cTn>
                        </p:par>
                        <p:par>
                          <p:cTn id="113" fill="hold">
                            <p:stCondLst>
                              <p:cond delay="2000"/>
                            </p:stCondLst>
                            <p:childTnLst>
                              <p:par>
                                <p:cTn id="114" presetID="22" presetClass="entr" presetSubtype="2" fill="hold"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right)">
                                      <p:cBhvr>
                                        <p:cTn id="116" dur="500"/>
                                        <p:tgtEl>
                                          <p:spTgt spid="56"/>
                                        </p:tgtEl>
                                      </p:cBhvr>
                                    </p:animEffect>
                                  </p:childTnLst>
                                </p:cTn>
                              </p:par>
                              <p:par>
                                <p:cTn id="117" presetID="22" presetClass="entr" presetSubtype="2"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wipe(right)">
                                      <p:cBhvr>
                                        <p:cTn id="119" dur="500"/>
                                        <p:tgtEl>
                                          <p:spTgt spid="59"/>
                                        </p:tgtEl>
                                      </p:cBhvr>
                                    </p:animEffect>
                                  </p:childTnLst>
                                </p:cTn>
                              </p:par>
                              <p:par>
                                <p:cTn id="120" presetID="22" presetClass="entr" presetSubtype="2" fill="hold" nodeType="withEffect">
                                  <p:stCondLst>
                                    <p:cond delay="0"/>
                                  </p:stCondLst>
                                  <p:childTnLst>
                                    <p:set>
                                      <p:cBhvr>
                                        <p:cTn id="121" dur="1" fill="hold">
                                          <p:stCondLst>
                                            <p:cond delay="0"/>
                                          </p:stCondLst>
                                        </p:cTn>
                                        <p:tgtEl>
                                          <p:spTgt spid="60"/>
                                        </p:tgtEl>
                                        <p:attrNameLst>
                                          <p:attrName>style.visibility</p:attrName>
                                        </p:attrNameLst>
                                      </p:cBhvr>
                                      <p:to>
                                        <p:strVal val="visible"/>
                                      </p:to>
                                    </p:set>
                                    <p:animEffect transition="in" filter="wipe(right)">
                                      <p:cBhvr>
                                        <p:cTn id="122" dur="500"/>
                                        <p:tgtEl>
                                          <p:spTgt spid="60"/>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1" nodeType="clickEffect">
                                  <p:stCondLst>
                                    <p:cond delay="0"/>
                                  </p:stCondLst>
                                  <p:childTnLst>
                                    <p:set>
                                      <p:cBhvr>
                                        <p:cTn id="126" dur="1" fill="hold">
                                          <p:stCondLst>
                                            <p:cond delay="0"/>
                                          </p:stCondLst>
                                        </p:cTn>
                                        <p:tgtEl>
                                          <p:spTgt spid="5"/>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73"/>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26"/>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27"/>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29"/>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30"/>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31"/>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6"/>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6"/>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3"/>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47"/>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55"/>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56"/>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59"/>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60"/>
                                        </p:tgtEl>
                                        <p:attrNameLst>
                                          <p:attrName>style.visibility</p:attrName>
                                        </p:attrNameLst>
                                      </p:cBhvr>
                                      <p:to>
                                        <p:strVal val="hidden"/>
                                      </p:to>
                                    </p:set>
                                  </p:childTnLst>
                                </p:cTn>
                              </p:par>
                              <p:par>
                                <p:cTn id="155" presetID="22" presetClass="entr" presetSubtype="1" fill="hold" grpId="0" nodeType="withEffect">
                                  <p:stCondLst>
                                    <p:cond delay="0"/>
                                  </p:stCondLst>
                                  <p:childTnLst>
                                    <p:set>
                                      <p:cBhvr>
                                        <p:cTn id="156" dur="1" fill="hold">
                                          <p:stCondLst>
                                            <p:cond delay="0"/>
                                          </p:stCondLst>
                                        </p:cTn>
                                        <p:tgtEl>
                                          <p:spTgt spid="3"/>
                                        </p:tgtEl>
                                        <p:attrNameLst>
                                          <p:attrName>style.visibility</p:attrName>
                                        </p:attrNameLst>
                                      </p:cBhvr>
                                      <p:to>
                                        <p:strVal val="visible"/>
                                      </p:to>
                                    </p:set>
                                    <p:animEffect transition="in" filter="wipe(up)">
                                      <p:cBhvr>
                                        <p:cTn id="157" dur="500"/>
                                        <p:tgtEl>
                                          <p:spTgt spid="3"/>
                                        </p:tgtEl>
                                      </p:cBhvr>
                                    </p:animEffect>
                                  </p:childTnLst>
                                </p:cTn>
                              </p:par>
                              <p:par>
                                <p:cTn id="158" presetID="22" presetClass="entr" presetSubtype="1" fill="hold" grpId="0" nodeType="withEffect">
                                  <p:stCondLst>
                                    <p:cond delay="0"/>
                                  </p:stCondLst>
                                  <p:childTnLst>
                                    <p:set>
                                      <p:cBhvr>
                                        <p:cTn id="159" dur="1" fill="hold">
                                          <p:stCondLst>
                                            <p:cond delay="0"/>
                                          </p:stCondLst>
                                        </p:cTn>
                                        <p:tgtEl>
                                          <p:spTgt spid="2"/>
                                        </p:tgtEl>
                                        <p:attrNameLst>
                                          <p:attrName>style.visibility</p:attrName>
                                        </p:attrNameLst>
                                      </p:cBhvr>
                                      <p:to>
                                        <p:strVal val="visible"/>
                                      </p:to>
                                    </p:set>
                                    <p:animEffect transition="in" filter="wipe(up)">
                                      <p:cBhvr>
                                        <p:cTn id="160" dur="500"/>
                                        <p:tgtEl>
                                          <p:spTgt spid="2"/>
                                        </p:tgtEl>
                                      </p:cBhvr>
                                    </p:animEffect>
                                  </p:childTnLst>
                                </p:cTn>
                              </p:par>
                              <p:par>
                                <p:cTn id="161" presetID="22" presetClass="entr" presetSubtype="8" fill="hold" nodeType="withEffect">
                                  <p:stCondLst>
                                    <p:cond delay="0"/>
                                  </p:stCondLst>
                                  <p:childTnLst>
                                    <p:set>
                                      <p:cBhvr>
                                        <p:cTn id="162" dur="1" fill="hold">
                                          <p:stCondLst>
                                            <p:cond delay="0"/>
                                          </p:stCondLst>
                                        </p:cTn>
                                        <p:tgtEl>
                                          <p:spTgt spid="74"/>
                                        </p:tgtEl>
                                        <p:attrNameLst>
                                          <p:attrName>style.visibility</p:attrName>
                                        </p:attrNameLst>
                                      </p:cBhvr>
                                      <p:to>
                                        <p:strVal val="visible"/>
                                      </p:to>
                                    </p:set>
                                    <p:animEffect transition="in" filter="wipe(left)">
                                      <p:cBhvr>
                                        <p:cTn id="163" dur="500"/>
                                        <p:tgtEl>
                                          <p:spTgt spid="74"/>
                                        </p:tgtEl>
                                      </p:cBhvr>
                                    </p:animEffect>
                                  </p:childTnLst>
                                </p:cTn>
                              </p:par>
                              <p:par>
                                <p:cTn id="164" presetID="22" presetClass="entr" presetSubtype="1"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wipe(up)">
                                      <p:cBhvr>
                                        <p:cTn id="166" dur="500"/>
                                        <p:tgtEl>
                                          <p:spTgt spid="76"/>
                                        </p:tgtEl>
                                      </p:cBhvr>
                                    </p:animEffect>
                                  </p:childTnLst>
                                </p:cTn>
                              </p:par>
                              <p:par>
                                <p:cTn id="167" presetID="22" presetClass="entr" presetSubtype="1" fill="hold" grpId="0" nodeType="withEffect">
                                  <p:stCondLst>
                                    <p:cond delay="0"/>
                                  </p:stCondLst>
                                  <p:childTnLst>
                                    <p:set>
                                      <p:cBhvr>
                                        <p:cTn id="168" dur="1" fill="hold">
                                          <p:stCondLst>
                                            <p:cond delay="0"/>
                                          </p:stCondLst>
                                        </p:cTn>
                                        <p:tgtEl>
                                          <p:spTgt spid="77"/>
                                        </p:tgtEl>
                                        <p:attrNameLst>
                                          <p:attrName>style.visibility</p:attrName>
                                        </p:attrNameLst>
                                      </p:cBhvr>
                                      <p:to>
                                        <p:strVal val="visible"/>
                                      </p:to>
                                    </p:set>
                                    <p:animEffect transition="in" filter="wipe(up)">
                                      <p:cBhvr>
                                        <p:cTn id="169" dur="500"/>
                                        <p:tgtEl>
                                          <p:spTgt spid="77"/>
                                        </p:tgtEl>
                                      </p:cBhvr>
                                    </p:animEffect>
                                  </p:childTnLst>
                                </p:cTn>
                              </p:par>
                              <p:par>
                                <p:cTn id="170" presetID="22" presetClass="entr" presetSubtype="1" fill="hold" grpId="0" nodeType="withEffect">
                                  <p:stCondLst>
                                    <p:cond delay="0"/>
                                  </p:stCondLst>
                                  <p:childTnLst>
                                    <p:set>
                                      <p:cBhvr>
                                        <p:cTn id="171" dur="1" fill="hold">
                                          <p:stCondLst>
                                            <p:cond delay="0"/>
                                          </p:stCondLst>
                                        </p:cTn>
                                        <p:tgtEl>
                                          <p:spTgt spid="78"/>
                                        </p:tgtEl>
                                        <p:attrNameLst>
                                          <p:attrName>style.visibility</p:attrName>
                                        </p:attrNameLst>
                                      </p:cBhvr>
                                      <p:to>
                                        <p:strVal val="visible"/>
                                      </p:to>
                                    </p:set>
                                    <p:animEffect transition="in" filter="wipe(up)">
                                      <p:cBhvr>
                                        <p:cTn id="172" dur="500"/>
                                        <p:tgtEl>
                                          <p:spTgt spid="78"/>
                                        </p:tgtEl>
                                      </p:cBhvr>
                                    </p:animEffect>
                                  </p:childTnLst>
                                </p:cTn>
                              </p:par>
                              <p:par>
                                <p:cTn id="173" presetID="22" presetClass="entr" presetSubtype="1" fill="hold" grpId="0" nodeType="withEffect">
                                  <p:stCondLst>
                                    <p:cond delay="0"/>
                                  </p:stCondLst>
                                  <p:childTnLst>
                                    <p:set>
                                      <p:cBhvr>
                                        <p:cTn id="174" dur="1" fill="hold">
                                          <p:stCondLst>
                                            <p:cond delay="0"/>
                                          </p:stCondLst>
                                        </p:cTn>
                                        <p:tgtEl>
                                          <p:spTgt spid="79"/>
                                        </p:tgtEl>
                                        <p:attrNameLst>
                                          <p:attrName>style.visibility</p:attrName>
                                        </p:attrNameLst>
                                      </p:cBhvr>
                                      <p:to>
                                        <p:strVal val="visible"/>
                                      </p:to>
                                    </p:set>
                                    <p:animEffect transition="in" filter="wipe(up)">
                                      <p:cBhvr>
                                        <p:cTn id="175" dur="500"/>
                                        <p:tgtEl>
                                          <p:spTgt spid="79"/>
                                        </p:tgtEl>
                                      </p:cBhvr>
                                    </p:animEffect>
                                  </p:childTnLst>
                                </p:cTn>
                              </p:par>
                              <p:par>
                                <p:cTn id="176" presetID="22" presetClass="entr" presetSubtype="1" fill="hold" nodeType="withEffect">
                                  <p:stCondLst>
                                    <p:cond delay="0"/>
                                  </p:stCondLst>
                                  <p:childTnLst>
                                    <p:set>
                                      <p:cBhvr>
                                        <p:cTn id="177" dur="1" fill="hold">
                                          <p:stCondLst>
                                            <p:cond delay="0"/>
                                          </p:stCondLst>
                                        </p:cTn>
                                        <p:tgtEl>
                                          <p:spTgt spid="86"/>
                                        </p:tgtEl>
                                        <p:attrNameLst>
                                          <p:attrName>style.visibility</p:attrName>
                                        </p:attrNameLst>
                                      </p:cBhvr>
                                      <p:to>
                                        <p:strVal val="visible"/>
                                      </p:to>
                                    </p:set>
                                    <p:animEffect transition="in" filter="wipe(up)">
                                      <p:cBhvr>
                                        <p:cTn id="178" dur="500"/>
                                        <p:tgtEl>
                                          <p:spTgt spid="86"/>
                                        </p:tgtEl>
                                      </p:cBhvr>
                                    </p:animEffect>
                                  </p:childTnLst>
                                </p:cTn>
                              </p:par>
                              <p:par>
                                <p:cTn id="179" presetID="22" presetClass="entr" presetSubtype="1" fill="hold" nodeType="withEffect">
                                  <p:stCondLst>
                                    <p:cond delay="0"/>
                                  </p:stCondLst>
                                  <p:childTnLst>
                                    <p:set>
                                      <p:cBhvr>
                                        <p:cTn id="180" dur="1" fill="hold">
                                          <p:stCondLst>
                                            <p:cond delay="0"/>
                                          </p:stCondLst>
                                        </p:cTn>
                                        <p:tgtEl>
                                          <p:spTgt spid="89"/>
                                        </p:tgtEl>
                                        <p:attrNameLst>
                                          <p:attrName>style.visibility</p:attrName>
                                        </p:attrNameLst>
                                      </p:cBhvr>
                                      <p:to>
                                        <p:strVal val="visible"/>
                                      </p:to>
                                    </p:set>
                                    <p:animEffect transition="in" filter="wipe(up)">
                                      <p:cBhvr>
                                        <p:cTn id="181" dur="500"/>
                                        <p:tgtEl>
                                          <p:spTgt spid="89"/>
                                        </p:tgtEl>
                                      </p:cBhvr>
                                    </p:animEffect>
                                  </p:childTnLst>
                                </p:cTn>
                              </p:par>
                              <p:par>
                                <p:cTn id="182" presetID="22" presetClass="entr" presetSubtype="1" fill="hold" grpId="0" nodeType="withEffect">
                                  <p:stCondLst>
                                    <p:cond delay="0"/>
                                  </p:stCondLst>
                                  <p:childTnLst>
                                    <p:set>
                                      <p:cBhvr>
                                        <p:cTn id="183" dur="1" fill="hold">
                                          <p:stCondLst>
                                            <p:cond delay="0"/>
                                          </p:stCondLst>
                                        </p:cTn>
                                        <p:tgtEl>
                                          <p:spTgt spid="92"/>
                                        </p:tgtEl>
                                        <p:attrNameLst>
                                          <p:attrName>style.visibility</p:attrName>
                                        </p:attrNameLst>
                                      </p:cBhvr>
                                      <p:to>
                                        <p:strVal val="visible"/>
                                      </p:to>
                                    </p:set>
                                    <p:animEffect transition="in" filter="wipe(up)">
                                      <p:cBhvr>
                                        <p:cTn id="184" dur="500"/>
                                        <p:tgtEl>
                                          <p:spTgt spid="92"/>
                                        </p:tgtEl>
                                      </p:cBhvr>
                                    </p:animEffect>
                                  </p:childTnLst>
                                </p:cTn>
                              </p:par>
                            </p:childTnLst>
                          </p:cTn>
                        </p:par>
                        <p:par>
                          <p:cTn id="185" fill="hold">
                            <p:stCondLst>
                              <p:cond delay="500"/>
                            </p:stCondLst>
                            <p:childTnLst>
                              <p:par>
                                <p:cTn id="186" presetID="22" presetClass="entr" presetSubtype="8" fill="hold" nodeType="afterEffect">
                                  <p:stCondLst>
                                    <p:cond delay="0"/>
                                  </p:stCondLst>
                                  <p:childTnLst>
                                    <p:set>
                                      <p:cBhvr>
                                        <p:cTn id="187" dur="1" fill="hold">
                                          <p:stCondLst>
                                            <p:cond delay="0"/>
                                          </p:stCondLst>
                                        </p:cTn>
                                        <p:tgtEl>
                                          <p:spTgt spid="84"/>
                                        </p:tgtEl>
                                        <p:attrNameLst>
                                          <p:attrName>style.visibility</p:attrName>
                                        </p:attrNameLst>
                                      </p:cBhvr>
                                      <p:to>
                                        <p:strVal val="visible"/>
                                      </p:to>
                                    </p:set>
                                    <p:animEffect transition="in" filter="wipe(left)">
                                      <p:cBhvr>
                                        <p:cTn id="188" dur="500"/>
                                        <p:tgtEl>
                                          <p:spTgt spid="84"/>
                                        </p:tgtEl>
                                      </p:cBhvr>
                                    </p:animEffect>
                                  </p:childTnLst>
                                </p:cTn>
                              </p:par>
                              <p:par>
                                <p:cTn id="189" presetID="22" presetClass="entr" presetSubtype="8" fill="hold" nodeType="withEffect">
                                  <p:stCondLst>
                                    <p:cond delay="0"/>
                                  </p:stCondLst>
                                  <p:childTnLst>
                                    <p:set>
                                      <p:cBhvr>
                                        <p:cTn id="190" dur="1" fill="hold">
                                          <p:stCondLst>
                                            <p:cond delay="0"/>
                                          </p:stCondLst>
                                        </p:cTn>
                                        <p:tgtEl>
                                          <p:spTgt spid="81"/>
                                        </p:tgtEl>
                                        <p:attrNameLst>
                                          <p:attrName>style.visibility</p:attrName>
                                        </p:attrNameLst>
                                      </p:cBhvr>
                                      <p:to>
                                        <p:strVal val="visible"/>
                                      </p:to>
                                    </p:set>
                                    <p:animEffect transition="in" filter="wipe(left)">
                                      <p:cBhvr>
                                        <p:cTn id="191" dur="500"/>
                                        <p:tgtEl>
                                          <p:spTgt spid="81"/>
                                        </p:tgtEl>
                                      </p:cBhvr>
                                    </p:animEffect>
                                  </p:childTnLst>
                                </p:cTn>
                              </p:par>
                              <p:par>
                                <p:cTn id="192" presetID="22" presetClass="entr" presetSubtype="8" fill="hold" nodeType="withEffect">
                                  <p:stCondLst>
                                    <p:cond delay="0"/>
                                  </p:stCondLst>
                                  <p:childTnLst>
                                    <p:set>
                                      <p:cBhvr>
                                        <p:cTn id="193" dur="1" fill="hold">
                                          <p:stCondLst>
                                            <p:cond delay="0"/>
                                          </p:stCondLst>
                                        </p:cTn>
                                        <p:tgtEl>
                                          <p:spTgt spid="80"/>
                                        </p:tgtEl>
                                        <p:attrNameLst>
                                          <p:attrName>style.visibility</p:attrName>
                                        </p:attrNameLst>
                                      </p:cBhvr>
                                      <p:to>
                                        <p:strVal val="visible"/>
                                      </p:to>
                                    </p:set>
                                    <p:animEffect transition="in" filter="wipe(left)">
                                      <p:cBhvr>
                                        <p:cTn id="194" dur="500"/>
                                        <p:tgtEl>
                                          <p:spTgt spid="80"/>
                                        </p:tgtEl>
                                      </p:cBhvr>
                                    </p:animEffect>
                                  </p:childTnLst>
                                </p:cTn>
                              </p:par>
                              <p:par>
                                <p:cTn id="195" presetID="22" presetClass="entr" presetSubtype="8" fill="hold" nodeType="withEffect">
                                  <p:stCondLst>
                                    <p:cond delay="0"/>
                                  </p:stCondLst>
                                  <p:childTnLst>
                                    <p:set>
                                      <p:cBhvr>
                                        <p:cTn id="196" dur="1" fill="hold">
                                          <p:stCondLst>
                                            <p:cond delay="0"/>
                                          </p:stCondLst>
                                        </p:cTn>
                                        <p:tgtEl>
                                          <p:spTgt spid="85"/>
                                        </p:tgtEl>
                                        <p:attrNameLst>
                                          <p:attrName>style.visibility</p:attrName>
                                        </p:attrNameLst>
                                      </p:cBhvr>
                                      <p:to>
                                        <p:strVal val="visible"/>
                                      </p:to>
                                    </p:set>
                                    <p:animEffect transition="in" filter="wipe(left)">
                                      <p:cBhvr>
                                        <p:cTn id="197" dur="500"/>
                                        <p:tgtEl>
                                          <p:spTgt spid="85"/>
                                        </p:tgtEl>
                                      </p:cBhvr>
                                    </p:animEffect>
                                  </p:childTnLst>
                                </p:cTn>
                              </p:par>
                              <p:par>
                                <p:cTn id="198" presetID="22" presetClass="entr" presetSubtype="8" fill="hold" nodeType="withEffect">
                                  <p:stCondLst>
                                    <p:cond delay="0"/>
                                  </p:stCondLst>
                                  <p:childTnLst>
                                    <p:set>
                                      <p:cBhvr>
                                        <p:cTn id="199" dur="1" fill="hold">
                                          <p:stCondLst>
                                            <p:cond delay="0"/>
                                          </p:stCondLst>
                                        </p:cTn>
                                        <p:tgtEl>
                                          <p:spTgt spid="82"/>
                                        </p:tgtEl>
                                        <p:attrNameLst>
                                          <p:attrName>style.visibility</p:attrName>
                                        </p:attrNameLst>
                                      </p:cBhvr>
                                      <p:to>
                                        <p:strVal val="visible"/>
                                      </p:to>
                                    </p:set>
                                    <p:animEffect transition="in" filter="wipe(left)">
                                      <p:cBhvr>
                                        <p:cTn id="200" dur="500"/>
                                        <p:tgtEl>
                                          <p:spTgt spid="82"/>
                                        </p:tgtEl>
                                      </p:cBhvr>
                                    </p:animEffect>
                                  </p:childTnLst>
                                </p:cTn>
                              </p:par>
                              <p:par>
                                <p:cTn id="201" presetID="22" presetClass="entr" presetSubtype="8" fill="hold" nodeType="withEffect">
                                  <p:stCondLst>
                                    <p:cond delay="0"/>
                                  </p:stCondLst>
                                  <p:childTnLst>
                                    <p:set>
                                      <p:cBhvr>
                                        <p:cTn id="202" dur="1" fill="hold">
                                          <p:stCondLst>
                                            <p:cond delay="0"/>
                                          </p:stCondLst>
                                        </p:cTn>
                                        <p:tgtEl>
                                          <p:spTgt spid="83"/>
                                        </p:tgtEl>
                                        <p:attrNameLst>
                                          <p:attrName>style.visibility</p:attrName>
                                        </p:attrNameLst>
                                      </p:cBhvr>
                                      <p:to>
                                        <p:strVal val="visible"/>
                                      </p:to>
                                    </p:set>
                                    <p:animEffect transition="in" filter="wipe(left)">
                                      <p:cBhvr>
                                        <p:cTn id="203" dur="500"/>
                                        <p:tgtEl>
                                          <p:spTgt spid="83"/>
                                        </p:tgtEl>
                                      </p:cBhvr>
                                    </p:animEffect>
                                  </p:childTnLst>
                                </p:cTn>
                              </p:par>
                            </p:childTnLst>
                          </p:cTn>
                        </p:par>
                        <p:par>
                          <p:cTn id="204" fill="hold">
                            <p:stCondLst>
                              <p:cond delay="1000"/>
                            </p:stCondLst>
                            <p:childTnLst>
                              <p:par>
                                <p:cTn id="205" presetID="22" presetClass="entr" presetSubtype="2" fill="hold" grpId="0" nodeType="afterEffect">
                                  <p:stCondLst>
                                    <p:cond delay="0"/>
                                  </p:stCondLst>
                                  <p:childTnLst>
                                    <p:set>
                                      <p:cBhvr>
                                        <p:cTn id="206" dur="1" fill="hold">
                                          <p:stCondLst>
                                            <p:cond delay="0"/>
                                          </p:stCondLst>
                                        </p:cTn>
                                        <p:tgtEl>
                                          <p:spTgt spid="87"/>
                                        </p:tgtEl>
                                        <p:attrNameLst>
                                          <p:attrName>style.visibility</p:attrName>
                                        </p:attrNameLst>
                                      </p:cBhvr>
                                      <p:to>
                                        <p:strVal val="visible"/>
                                      </p:to>
                                    </p:set>
                                    <p:animEffect transition="in" filter="wipe(right)">
                                      <p:cBhvr>
                                        <p:cTn id="207" dur="500"/>
                                        <p:tgtEl>
                                          <p:spTgt spid="87"/>
                                        </p:tgtEl>
                                      </p:cBhvr>
                                    </p:animEffect>
                                  </p:childTnLst>
                                </p:cTn>
                              </p:par>
                              <p:par>
                                <p:cTn id="208" presetID="22" presetClass="entr" presetSubtype="2" fill="hold" grpId="0" nodeType="withEffect">
                                  <p:stCondLst>
                                    <p:cond delay="0"/>
                                  </p:stCondLst>
                                  <p:childTnLst>
                                    <p:set>
                                      <p:cBhvr>
                                        <p:cTn id="209" dur="1" fill="hold">
                                          <p:stCondLst>
                                            <p:cond delay="0"/>
                                          </p:stCondLst>
                                        </p:cTn>
                                        <p:tgtEl>
                                          <p:spTgt spid="90"/>
                                        </p:tgtEl>
                                        <p:attrNameLst>
                                          <p:attrName>style.visibility</p:attrName>
                                        </p:attrNameLst>
                                      </p:cBhvr>
                                      <p:to>
                                        <p:strVal val="visible"/>
                                      </p:to>
                                    </p:set>
                                    <p:animEffect transition="in" filter="wipe(right)">
                                      <p:cBhvr>
                                        <p:cTn id="210" dur="500"/>
                                        <p:tgtEl>
                                          <p:spTgt spid="90"/>
                                        </p:tgtEl>
                                      </p:cBhvr>
                                    </p:animEffect>
                                  </p:childTnLst>
                                </p:cTn>
                              </p:par>
                              <p:par>
                                <p:cTn id="211" presetID="22" presetClass="entr" presetSubtype="2" fill="hold" nodeType="withEffect">
                                  <p:stCondLst>
                                    <p:cond delay="0"/>
                                  </p:stCondLst>
                                  <p:childTnLst>
                                    <p:set>
                                      <p:cBhvr>
                                        <p:cTn id="212" dur="1" fill="hold">
                                          <p:stCondLst>
                                            <p:cond delay="0"/>
                                          </p:stCondLst>
                                        </p:cTn>
                                        <p:tgtEl>
                                          <p:spTgt spid="88"/>
                                        </p:tgtEl>
                                        <p:attrNameLst>
                                          <p:attrName>style.visibility</p:attrName>
                                        </p:attrNameLst>
                                      </p:cBhvr>
                                      <p:to>
                                        <p:strVal val="visible"/>
                                      </p:to>
                                    </p:set>
                                    <p:animEffect transition="in" filter="wipe(right)">
                                      <p:cBhvr>
                                        <p:cTn id="213" dur="500"/>
                                        <p:tgtEl>
                                          <p:spTgt spid="88"/>
                                        </p:tgtEl>
                                      </p:cBhvr>
                                    </p:animEffect>
                                  </p:childTnLst>
                                </p:cTn>
                              </p:par>
                              <p:par>
                                <p:cTn id="214" presetID="22" presetClass="entr" presetSubtype="2" fill="hold" nodeType="withEffect">
                                  <p:stCondLst>
                                    <p:cond delay="0"/>
                                  </p:stCondLst>
                                  <p:childTnLst>
                                    <p:set>
                                      <p:cBhvr>
                                        <p:cTn id="215" dur="1" fill="hold">
                                          <p:stCondLst>
                                            <p:cond delay="0"/>
                                          </p:stCondLst>
                                        </p:cTn>
                                        <p:tgtEl>
                                          <p:spTgt spid="91"/>
                                        </p:tgtEl>
                                        <p:attrNameLst>
                                          <p:attrName>style.visibility</p:attrName>
                                        </p:attrNameLst>
                                      </p:cBhvr>
                                      <p:to>
                                        <p:strVal val="visible"/>
                                      </p:to>
                                    </p:set>
                                    <p:animEffect transition="in" filter="wipe(right)">
                                      <p:cBhvr>
                                        <p:cTn id="21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61" grpId="0" animBg="1"/>
      <p:bldP spid="61" grpId="1" animBg="1"/>
      <p:bldP spid="64" grpId="0" animBg="1"/>
      <p:bldP spid="64" grpId="1" animBg="1"/>
      <p:bldP spid="65" grpId="0" animBg="1"/>
      <p:bldP spid="65" grpId="1" animBg="1"/>
      <p:bldP spid="70" grpId="0" animBg="1"/>
      <p:bldP spid="70" grpId="1" animBg="1"/>
      <p:bldP spid="71" grpId="0" animBg="1"/>
      <p:bldP spid="71" grpId="1" animBg="1"/>
      <p:bldP spid="62" grpId="0" animBg="1"/>
      <p:bldP spid="62" grpId="1" animBg="1"/>
      <p:bldP spid="63" grpId="0" animBg="1"/>
      <p:bldP spid="63" grpId="1" animBg="1"/>
      <p:bldP spid="5" grpId="0" animBg="1"/>
      <p:bldP spid="5" grpId="1" animBg="1"/>
      <p:bldP spid="26" grpId="0" animBg="1"/>
      <p:bldP spid="26" grpId="1" animBg="1"/>
      <p:bldP spid="27" grpId="0" animBg="1"/>
      <p:bldP spid="27" grpId="1" animBg="1"/>
      <p:bldP spid="29" grpId="0" animBg="1"/>
      <p:bldP spid="29" grpId="1" animBg="1"/>
      <p:bldP spid="30" grpId="0" animBg="1"/>
      <p:bldP spid="30" grpId="1" animBg="1"/>
      <p:bldP spid="31" grpId="0" animBg="1"/>
      <p:bldP spid="31" grpId="1" animBg="1"/>
      <p:bldP spid="3" grpId="0" animBg="1"/>
      <p:bldP spid="76" grpId="0" animBg="1"/>
      <p:bldP spid="77" grpId="0" animBg="1"/>
      <p:bldP spid="78" grpId="0" animBg="1"/>
      <p:bldP spid="79" grpId="0" animBg="1"/>
      <p:bldP spid="87" grpId="0" animBg="1"/>
      <p:bldP spid="90" grpId="0" animBg="1"/>
      <p:bldP spid="92"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лилиния 3"/>
          <p:cNvSpPr/>
          <p:nvPr/>
        </p:nvSpPr>
        <p:spPr bwMode="auto">
          <a:xfrm>
            <a:off x="2627784" y="2685678"/>
            <a:ext cx="6195344" cy="3564000"/>
          </a:xfrm>
          <a:custGeom>
            <a:avLst/>
            <a:gdLst>
              <a:gd name="connsiteX0" fmla="*/ 0 w 6191250"/>
              <a:gd name="connsiteY0" fmla="*/ 0 h 3562350"/>
              <a:gd name="connsiteX1" fmla="*/ 4762500 w 6191250"/>
              <a:gd name="connsiteY1" fmla="*/ 9525 h 3562350"/>
              <a:gd name="connsiteX2" fmla="*/ 4762500 w 6191250"/>
              <a:gd name="connsiteY2" fmla="*/ 1295400 h 3562350"/>
              <a:gd name="connsiteX3" fmla="*/ 6191250 w 6191250"/>
              <a:gd name="connsiteY3" fmla="*/ 1295400 h 3562350"/>
              <a:gd name="connsiteX4" fmla="*/ 6191250 w 6191250"/>
              <a:gd name="connsiteY4" fmla="*/ 3562350 h 3562350"/>
              <a:gd name="connsiteX5" fmla="*/ 0 w 6191250"/>
              <a:gd name="connsiteY5" fmla="*/ 3562350 h 3562350"/>
              <a:gd name="connsiteX6" fmla="*/ 0 w 6191250"/>
              <a:gd name="connsiteY6" fmla="*/ 0 h 356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50" h="3562350">
                <a:moveTo>
                  <a:pt x="0" y="0"/>
                </a:moveTo>
                <a:lnTo>
                  <a:pt x="4762500" y="9525"/>
                </a:lnTo>
                <a:lnTo>
                  <a:pt x="4762500" y="1295400"/>
                </a:lnTo>
                <a:lnTo>
                  <a:pt x="6191250" y="1295400"/>
                </a:lnTo>
                <a:lnTo>
                  <a:pt x="6191250" y="3562350"/>
                </a:lnTo>
                <a:lnTo>
                  <a:pt x="0" y="3562350"/>
                </a:lnTo>
                <a:lnTo>
                  <a:pt x="0" y="0"/>
                </a:lnTo>
                <a:close/>
              </a:path>
            </a:pathLst>
          </a:custGeom>
          <a:pattFill prst="pct5">
            <a:fgClr>
              <a:schemeClr val="bg2">
                <a:lumMod val="50000"/>
              </a:schemeClr>
            </a:fgClr>
            <a:bgClr>
              <a:schemeClr val="bg1"/>
            </a:bgClr>
          </a:pattFill>
          <a:ln w="3175" cap="flat" cmpd="sng" algn="ctr">
            <a:solidFill>
              <a:schemeClr val="bg2"/>
            </a:solidFill>
            <a:prstDash val="dashDot"/>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13315" name="Text Box 6"/>
          <p:cNvSpPr txBox="1">
            <a:spLocks noChangeArrowheads="1"/>
          </p:cNvSpPr>
          <p:nvPr/>
        </p:nvSpPr>
        <p:spPr bwMode="auto">
          <a:xfrm>
            <a:off x="5111750" y="188913"/>
            <a:ext cx="3467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marL="342900" indent="-3429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90000"/>
              </a:lnSpc>
              <a:spcBef>
                <a:spcPct val="50000"/>
              </a:spcBef>
            </a:pPr>
            <a:endParaRPr lang="en-US" altLang="ru-RU" sz="1800">
              <a:solidFill>
                <a:srgbClr val="5F0000"/>
              </a:solidFill>
            </a:endParaRPr>
          </a:p>
        </p:txBody>
      </p:sp>
      <p:sp>
        <p:nvSpPr>
          <p:cNvPr id="13316" name="Заголовок 3"/>
          <p:cNvSpPr>
            <a:spLocks noGrp="1"/>
          </p:cNvSpPr>
          <p:nvPr>
            <p:ph type="title"/>
          </p:nvPr>
        </p:nvSpPr>
        <p:spPr>
          <a:xfrm>
            <a:off x="1692275" y="152400"/>
            <a:ext cx="6696075" cy="10810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ru-RU" altLang="ru-RU" kern="1200" dirty="0">
                <a:solidFill>
                  <a:srgbClr val="080808"/>
                </a:solidFill>
              </a:rPr>
              <a:t>Функциональная </a:t>
            </a:r>
            <a:r>
              <a:rPr lang="ru-RU" altLang="ru-RU" kern="1200" dirty="0" smtClean="0">
                <a:solidFill>
                  <a:srgbClr val="080808"/>
                </a:solidFill>
              </a:rPr>
              <a:t>архитектура подсистемы</a:t>
            </a:r>
            <a:endParaRPr lang="ru-RU" altLang="ru-RU" kern="1200" dirty="0">
              <a:solidFill>
                <a:srgbClr val="080808"/>
              </a:solidFill>
            </a:endParaRPr>
          </a:p>
        </p:txBody>
      </p:sp>
      <p:sp>
        <p:nvSpPr>
          <p:cNvPr id="6149" name="Номер слайда 2"/>
          <p:cNvSpPr>
            <a:spLocks noGrp="1"/>
          </p:cNvSpPr>
          <p:nvPr>
            <p:ph type="sldNum" sz="quarter" idx="11"/>
          </p:nvPr>
        </p:nvSpPr>
        <p:spPr>
          <a:xfrm>
            <a:off x="8197850" y="6427788"/>
            <a:ext cx="766763" cy="260350"/>
          </a:xfrm>
        </p:spPr>
        <p:txBody>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eaLnBrk="1" hangingPunct="1">
              <a:spcBef>
                <a:spcPct val="0"/>
              </a:spcBef>
              <a:spcAft>
                <a:spcPct val="0"/>
              </a:spcAft>
              <a:buClrTx/>
              <a:buSzTx/>
              <a:buFontTx/>
              <a:buNone/>
              <a:defRPr/>
            </a:pPr>
            <a:fld id="{75A7EDE3-2113-4930-AE5F-06C1C16F35E0}" type="slidenum">
              <a:rPr lang="ru-RU" altLang="ru-RU" sz="1000" smtClean="0"/>
              <a:pPr eaLnBrk="1" hangingPunct="1">
                <a:spcBef>
                  <a:spcPct val="0"/>
                </a:spcBef>
                <a:spcAft>
                  <a:spcPct val="0"/>
                </a:spcAft>
                <a:buClrTx/>
                <a:buSzTx/>
                <a:buFontTx/>
                <a:buNone/>
                <a:defRPr/>
              </a:pPr>
              <a:t>4</a:t>
            </a:fld>
            <a:endParaRPr lang="ru-RU" altLang="ru-RU" sz="1000" dirty="0" smtClean="0"/>
          </a:p>
        </p:txBody>
      </p:sp>
      <p:sp>
        <p:nvSpPr>
          <p:cNvPr id="90" name="Прямоугольник 89"/>
          <p:cNvSpPr/>
          <p:nvPr/>
        </p:nvSpPr>
        <p:spPr bwMode="auto">
          <a:xfrm>
            <a:off x="501775" y="5566916"/>
            <a:ext cx="1538287" cy="574675"/>
          </a:xfrm>
          <a:prstGeom prst="rect">
            <a:avLst/>
          </a:prstGeom>
          <a:solidFill>
            <a:schemeClr val="accent5">
              <a:lumMod val="50000"/>
              <a:alpha val="50000"/>
            </a:schemeClr>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400" dirty="0">
                <a:solidFill>
                  <a:srgbClr val="5F0000"/>
                </a:solidFill>
              </a:rPr>
              <a:t>Управление запасами</a:t>
            </a:r>
          </a:p>
        </p:txBody>
      </p:sp>
      <p:sp>
        <p:nvSpPr>
          <p:cNvPr id="13319" name="TextBox 93"/>
          <p:cNvSpPr txBox="1">
            <a:spLocks noChangeArrowheads="1"/>
          </p:cNvSpPr>
          <p:nvPr/>
        </p:nvSpPr>
        <p:spPr bwMode="auto">
          <a:xfrm>
            <a:off x="382811" y="5211316"/>
            <a:ext cx="1746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ts val="300"/>
              </a:spcBef>
            </a:pPr>
            <a:r>
              <a:rPr lang="en-US" altLang="ru-RU" sz="1200" b="1" dirty="0" smtClean="0">
                <a:solidFill>
                  <a:srgbClr val="308A00"/>
                </a:solidFill>
                <a:cs typeface="Tahoma" pitchFamily="34" charset="0"/>
              </a:rPr>
              <a:t>SCM WMS</a:t>
            </a:r>
            <a:r>
              <a:rPr lang="ru-RU" altLang="ru-RU" sz="1200" b="1" dirty="0" smtClean="0">
                <a:solidFill>
                  <a:srgbClr val="308A00"/>
                </a:solidFill>
                <a:cs typeface="Tahoma" pitchFamily="34" charset="0"/>
              </a:rPr>
              <a:t> </a:t>
            </a:r>
            <a:r>
              <a:rPr lang="en-US" altLang="ru-RU" sz="1200" b="1" dirty="0" smtClean="0">
                <a:solidFill>
                  <a:srgbClr val="308A00"/>
                </a:solidFill>
                <a:cs typeface="Tahoma" pitchFamily="34" charset="0"/>
              </a:rPr>
              <a:t> EAM TMS </a:t>
            </a:r>
            <a:endParaRPr lang="ru-RU" altLang="ru-RU" sz="1200" b="1" dirty="0">
              <a:solidFill>
                <a:srgbClr val="308A00"/>
              </a:solidFill>
              <a:cs typeface="Tahoma" pitchFamily="34" charset="0"/>
            </a:endParaRPr>
          </a:p>
        </p:txBody>
      </p:sp>
      <p:cxnSp>
        <p:nvCxnSpPr>
          <p:cNvPr id="9226" name="Прямая соединительная линия 3"/>
          <p:cNvCxnSpPr>
            <a:cxnSpLocks noChangeShapeType="1"/>
          </p:cNvCxnSpPr>
          <p:nvPr/>
        </p:nvCxnSpPr>
        <p:spPr bwMode="auto">
          <a:xfrm>
            <a:off x="2311177" y="2715765"/>
            <a:ext cx="0" cy="3593555"/>
          </a:xfrm>
          <a:prstGeom prst="line">
            <a:avLst/>
          </a:prstGeom>
          <a:noFill/>
          <a:ln w="28575" algn="ctr">
            <a:solidFill>
              <a:schemeClr val="bg1">
                <a:lumMod val="50000"/>
              </a:schemeClr>
            </a:solidFill>
            <a:prstDash val="dash"/>
            <a:round/>
            <a:headEnd/>
            <a:tailEnd/>
          </a:ln>
          <a:effectLst/>
          <a:extLst/>
        </p:spPr>
      </p:cxnSp>
      <p:pic>
        <p:nvPicPr>
          <p:cNvPr id="13321" name="Picture 7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301750"/>
            <a:ext cx="93821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26" descr="Compan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8087" y="1393826"/>
            <a:ext cx="8763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Заголовок 1"/>
          <p:cNvSpPr>
            <a:spLocks/>
          </p:cNvSpPr>
          <p:nvPr/>
        </p:nvSpPr>
        <p:spPr bwMode="auto">
          <a:xfrm>
            <a:off x="423987" y="1301750"/>
            <a:ext cx="237648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lnSpc>
                <a:spcPct val="80000"/>
              </a:lnSpc>
            </a:pPr>
            <a:r>
              <a:rPr lang="ru-RU" altLang="ru-RU" b="1" dirty="0">
                <a:solidFill>
                  <a:srgbClr val="CC0000"/>
                </a:solidFill>
              </a:rPr>
              <a:t>Дочерние общества</a:t>
            </a:r>
          </a:p>
        </p:txBody>
      </p:sp>
      <p:sp>
        <p:nvSpPr>
          <p:cNvPr id="13324" name="Заголовок 1"/>
          <p:cNvSpPr>
            <a:spLocks/>
          </p:cNvSpPr>
          <p:nvPr/>
        </p:nvSpPr>
        <p:spPr bwMode="auto">
          <a:xfrm>
            <a:off x="4715644" y="1301750"/>
            <a:ext cx="31686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lnSpc>
                <a:spcPct val="80000"/>
              </a:lnSpc>
            </a:pPr>
            <a:r>
              <a:rPr lang="ru-RU" altLang="ru-RU" b="1">
                <a:solidFill>
                  <a:srgbClr val="CC0000"/>
                </a:solidFill>
              </a:rPr>
              <a:t>Управляющая компания или ОЦО</a:t>
            </a:r>
          </a:p>
        </p:txBody>
      </p:sp>
      <p:sp>
        <p:nvSpPr>
          <p:cNvPr id="13325" name="TextBox 132"/>
          <p:cNvSpPr txBox="1">
            <a:spLocks noChangeArrowheads="1"/>
          </p:cNvSpPr>
          <p:nvPr/>
        </p:nvSpPr>
        <p:spPr bwMode="auto">
          <a:xfrm>
            <a:off x="3744272" y="2368104"/>
            <a:ext cx="3276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ru-RU" altLang="ru-RU" sz="1600" b="1" dirty="0">
                <a:solidFill>
                  <a:srgbClr val="992600"/>
                </a:solidFill>
                <a:latin typeface="Tahoma" pitchFamily="34" charset="0"/>
                <a:cs typeface="Tahoma" pitchFamily="34" charset="0"/>
              </a:rPr>
              <a:t>1С:Управление холдингом 8</a:t>
            </a:r>
          </a:p>
        </p:txBody>
      </p:sp>
      <p:sp>
        <p:nvSpPr>
          <p:cNvPr id="13326" name="TextBox 57"/>
          <p:cNvSpPr txBox="1">
            <a:spLocks noChangeArrowheads="1"/>
          </p:cNvSpPr>
          <p:nvPr/>
        </p:nvSpPr>
        <p:spPr bwMode="auto">
          <a:xfrm>
            <a:off x="566837" y="2368104"/>
            <a:ext cx="14128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ts val="300"/>
              </a:spcBef>
            </a:pPr>
            <a:r>
              <a:rPr lang="ru-RU" altLang="ru-RU" sz="1600" b="1" dirty="0">
                <a:solidFill>
                  <a:srgbClr val="992600"/>
                </a:solidFill>
                <a:latin typeface="Tahoma" pitchFamily="34" charset="0"/>
                <a:cs typeface="Tahoma" pitchFamily="34" charset="0"/>
              </a:rPr>
              <a:t>Сторонние системы</a:t>
            </a:r>
            <a:endParaRPr lang="en-US" altLang="ru-RU" sz="1600" b="1" dirty="0">
              <a:solidFill>
                <a:srgbClr val="992600"/>
              </a:solidFill>
              <a:latin typeface="Tahoma" pitchFamily="34" charset="0"/>
              <a:cs typeface="Tahoma" pitchFamily="34" charset="0"/>
            </a:endParaRPr>
          </a:p>
        </p:txBody>
      </p:sp>
      <p:sp>
        <p:nvSpPr>
          <p:cNvPr id="92" name="Прямоугольник 91"/>
          <p:cNvSpPr/>
          <p:nvPr/>
        </p:nvSpPr>
        <p:spPr bwMode="auto">
          <a:xfrm>
            <a:off x="4386387" y="3538091"/>
            <a:ext cx="1439863" cy="576263"/>
          </a:xfrm>
          <a:prstGeom prst="rect">
            <a:avLst/>
          </a:prstGeom>
          <a:solidFill>
            <a:schemeClr val="accent1"/>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400" dirty="0">
                <a:solidFill>
                  <a:srgbClr val="5F0000"/>
                </a:solidFill>
              </a:rPr>
              <a:t>Подготовка к закупкам</a:t>
            </a:r>
          </a:p>
        </p:txBody>
      </p:sp>
      <p:sp>
        <p:nvSpPr>
          <p:cNvPr id="93" name="Прямоугольник 92"/>
          <p:cNvSpPr/>
          <p:nvPr/>
        </p:nvSpPr>
        <p:spPr bwMode="auto">
          <a:xfrm>
            <a:off x="5945312" y="3538091"/>
            <a:ext cx="1331913" cy="576263"/>
          </a:xfrm>
          <a:prstGeom prst="rect">
            <a:avLst/>
          </a:prstGeom>
          <a:solidFill>
            <a:schemeClr val="accent1"/>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400" dirty="0">
                <a:solidFill>
                  <a:srgbClr val="5F0000"/>
                </a:solidFill>
              </a:rPr>
              <a:t>Отбор поставщика</a:t>
            </a:r>
          </a:p>
        </p:txBody>
      </p:sp>
      <p:sp>
        <p:nvSpPr>
          <p:cNvPr id="96" name="Прямоугольник 95"/>
          <p:cNvSpPr/>
          <p:nvPr/>
        </p:nvSpPr>
        <p:spPr bwMode="auto">
          <a:xfrm>
            <a:off x="2771800" y="5355507"/>
            <a:ext cx="1512000" cy="790847"/>
          </a:xfrm>
          <a:prstGeom prst="rect">
            <a:avLst/>
          </a:prstGeom>
          <a:solidFill>
            <a:schemeClr val="bg1">
              <a:lumMod val="85000"/>
            </a:schemeClr>
          </a:solidFill>
          <a:ln w="44450" cap="flat" cmpd="sng" algn="ctr">
            <a:solidFill>
              <a:schemeClr val="bg1">
                <a:lumMod val="95000"/>
              </a:schemeClr>
            </a:solidFill>
            <a:prstDash val="solid"/>
            <a:round/>
            <a:headEnd type="none" w="med" len="med"/>
            <a:tailEnd type="none" w="med" len="med"/>
          </a:ln>
          <a:effectLst/>
          <a:extLst/>
        </p:spPr>
        <p:txBody>
          <a:bodyPr anchor="t"/>
          <a:lstStyle/>
          <a:p>
            <a:pPr algn="ctr" eaLnBrk="0" hangingPunct="0">
              <a:lnSpc>
                <a:spcPct val="110000"/>
              </a:lnSpc>
              <a:spcBef>
                <a:spcPct val="50000"/>
              </a:spcBef>
              <a:defRPr/>
            </a:pPr>
            <a:r>
              <a:rPr lang="ru-RU" sz="1100" b="1" dirty="0" smtClean="0">
                <a:solidFill>
                  <a:schemeClr val="bg2">
                    <a:lumMod val="50000"/>
                  </a:schemeClr>
                </a:solidFill>
              </a:rPr>
              <a:t>ЛИМИТИРОВАНИЕ </a:t>
            </a:r>
          </a:p>
          <a:p>
            <a:pPr algn="ctr" eaLnBrk="0" hangingPunct="0">
              <a:lnSpc>
                <a:spcPct val="110000"/>
              </a:lnSpc>
              <a:spcBef>
                <a:spcPct val="50000"/>
              </a:spcBef>
              <a:defRPr/>
            </a:pPr>
            <a:r>
              <a:rPr lang="ru-RU" sz="1300" dirty="0" smtClean="0">
                <a:solidFill>
                  <a:srgbClr val="5F0000"/>
                </a:solidFill>
              </a:rPr>
              <a:t>БДР</a:t>
            </a:r>
            <a:r>
              <a:rPr lang="ru-RU" sz="1300" dirty="0">
                <a:solidFill>
                  <a:srgbClr val="5F0000"/>
                </a:solidFill>
              </a:rPr>
              <a:t>, БДДС</a:t>
            </a:r>
          </a:p>
        </p:txBody>
      </p:sp>
      <p:sp>
        <p:nvSpPr>
          <p:cNvPr id="100" name="Прямоугольник 99"/>
          <p:cNvSpPr/>
          <p:nvPr/>
        </p:nvSpPr>
        <p:spPr bwMode="auto">
          <a:xfrm>
            <a:off x="4386387" y="5355507"/>
            <a:ext cx="1440000" cy="790847"/>
          </a:xfrm>
          <a:prstGeom prst="rect">
            <a:avLst/>
          </a:prstGeom>
          <a:solidFill>
            <a:schemeClr val="bg1">
              <a:lumMod val="85000"/>
            </a:schemeClr>
          </a:solidFill>
          <a:ln w="44450" cap="flat" cmpd="sng" algn="ctr">
            <a:solidFill>
              <a:schemeClr val="bg1">
                <a:lumMod val="95000"/>
              </a:schemeClr>
            </a:solidFill>
            <a:prstDash val="solid"/>
            <a:round/>
            <a:headEnd type="none" w="med" len="med"/>
            <a:tailEnd type="none" w="med" len="med"/>
          </a:ln>
          <a:effectLst/>
          <a:extLst/>
        </p:spPr>
        <p:txBody>
          <a:bodyPr anchor="t"/>
          <a:lstStyle/>
          <a:p>
            <a:pPr algn="ctr" eaLnBrk="0" hangingPunct="0">
              <a:lnSpc>
                <a:spcPct val="110000"/>
              </a:lnSpc>
              <a:spcBef>
                <a:spcPct val="50000"/>
              </a:spcBef>
            </a:pPr>
            <a:r>
              <a:rPr lang="ru-RU" sz="1100" b="1" dirty="0" smtClean="0">
                <a:solidFill>
                  <a:schemeClr val="bg2">
                    <a:lumMod val="50000"/>
                  </a:schemeClr>
                </a:solidFill>
              </a:rPr>
              <a:t>КОНТРОЛЬ</a:t>
            </a:r>
            <a:endParaRPr lang="en-US" sz="1100" b="1" dirty="0">
              <a:solidFill>
                <a:schemeClr val="bg2">
                  <a:lumMod val="50000"/>
                </a:schemeClr>
              </a:solidFill>
            </a:endParaRPr>
          </a:p>
          <a:p>
            <a:pPr algn="ctr" eaLnBrk="0" hangingPunct="0">
              <a:lnSpc>
                <a:spcPct val="110000"/>
              </a:lnSpc>
              <a:spcBef>
                <a:spcPct val="50000"/>
              </a:spcBef>
            </a:pPr>
            <a:r>
              <a:rPr lang="ru-RU" sz="1100" dirty="0" smtClean="0">
                <a:solidFill>
                  <a:srgbClr val="5F0000"/>
                </a:solidFill>
              </a:rPr>
              <a:t>ЦЕНЫ, СРОКИ, ОБЪЕМЫ</a:t>
            </a:r>
            <a:endParaRPr lang="ru-RU" sz="1100" dirty="0" smtClean="0">
              <a:solidFill>
                <a:schemeClr val="bg2">
                  <a:lumMod val="50000"/>
                </a:schemeClr>
              </a:solidFill>
            </a:endParaRPr>
          </a:p>
        </p:txBody>
      </p:sp>
      <p:sp>
        <p:nvSpPr>
          <p:cNvPr id="103" name="Прямоугольник 102"/>
          <p:cNvSpPr/>
          <p:nvPr/>
        </p:nvSpPr>
        <p:spPr bwMode="auto">
          <a:xfrm>
            <a:off x="5935787" y="5355507"/>
            <a:ext cx="1322388" cy="790847"/>
          </a:xfrm>
          <a:prstGeom prst="rect">
            <a:avLst/>
          </a:prstGeom>
          <a:solidFill>
            <a:schemeClr val="bg1">
              <a:lumMod val="85000"/>
            </a:schemeClr>
          </a:solidFill>
          <a:ln w="44450" cap="flat" cmpd="sng" algn="ctr">
            <a:solidFill>
              <a:schemeClr val="bg1">
                <a:lumMod val="95000"/>
              </a:schemeClr>
            </a:solidFill>
            <a:prstDash val="solid"/>
            <a:round/>
            <a:headEnd type="none" w="med" len="med"/>
            <a:tailEnd type="none" w="med" len="med"/>
          </a:ln>
          <a:effectLst/>
          <a:extLst/>
        </p:spPr>
        <p:txBody>
          <a:bodyPr anchor="t"/>
          <a:lstStyle/>
          <a:p>
            <a:pPr algn="ctr" eaLnBrk="0" hangingPunct="0">
              <a:lnSpc>
                <a:spcPct val="110000"/>
              </a:lnSpc>
              <a:spcBef>
                <a:spcPct val="50000"/>
              </a:spcBef>
              <a:defRPr/>
            </a:pPr>
            <a:r>
              <a:rPr lang="ru-RU" sz="1100" b="1" dirty="0" smtClean="0">
                <a:solidFill>
                  <a:schemeClr val="bg2">
                    <a:lumMod val="50000"/>
                  </a:schemeClr>
                </a:solidFill>
              </a:rPr>
              <a:t>КОНТРОЛЬ</a:t>
            </a:r>
          </a:p>
          <a:p>
            <a:pPr algn="ctr" eaLnBrk="0" hangingPunct="0">
              <a:lnSpc>
                <a:spcPct val="110000"/>
              </a:lnSpc>
              <a:spcBef>
                <a:spcPct val="50000"/>
              </a:spcBef>
              <a:defRPr/>
            </a:pPr>
            <a:r>
              <a:rPr lang="ru-RU" sz="1100" dirty="0">
                <a:solidFill>
                  <a:srgbClr val="5F0000"/>
                </a:solidFill>
              </a:rPr>
              <a:t>ЦЕНЫ, СРОКИ, </a:t>
            </a:r>
            <a:r>
              <a:rPr lang="ru-RU" sz="1100" dirty="0" smtClean="0">
                <a:solidFill>
                  <a:srgbClr val="5F0000"/>
                </a:solidFill>
              </a:rPr>
              <a:t>ОБЪЕМЫ</a:t>
            </a:r>
            <a:endParaRPr lang="ru-RU" sz="1100" b="1" dirty="0">
              <a:solidFill>
                <a:schemeClr val="bg2">
                  <a:lumMod val="50000"/>
                </a:schemeClr>
              </a:solidFill>
            </a:endParaRPr>
          </a:p>
        </p:txBody>
      </p:sp>
      <p:sp>
        <p:nvSpPr>
          <p:cNvPr id="108" name="Прямоугольник 107"/>
          <p:cNvSpPr/>
          <p:nvPr/>
        </p:nvSpPr>
        <p:spPr bwMode="auto">
          <a:xfrm>
            <a:off x="7372709" y="5350744"/>
            <a:ext cx="1332000" cy="790847"/>
          </a:xfrm>
          <a:prstGeom prst="rect">
            <a:avLst/>
          </a:prstGeom>
          <a:solidFill>
            <a:schemeClr val="bg1">
              <a:lumMod val="85000"/>
            </a:schemeClr>
          </a:solidFill>
          <a:ln w="44450" cap="flat" cmpd="sng" algn="ctr">
            <a:solidFill>
              <a:schemeClr val="bg1">
                <a:lumMod val="95000"/>
              </a:schemeClr>
            </a:solidFill>
            <a:prstDash val="solid"/>
            <a:round/>
            <a:headEnd type="none" w="med" len="med"/>
            <a:tailEnd type="none" w="med" len="med"/>
          </a:ln>
          <a:effectLst/>
          <a:extLst/>
        </p:spPr>
        <p:txBody>
          <a:bodyPr anchor="t"/>
          <a:lstStyle/>
          <a:p>
            <a:pPr algn="ctr" eaLnBrk="0" hangingPunct="0">
              <a:lnSpc>
                <a:spcPct val="110000"/>
              </a:lnSpc>
              <a:spcBef>
                <a:spcPct val="50000"/>
              </a:spcBef>
              <a:defRPr/>
            </a:pPr>
            <a:r>
              <a:rPr lang="ru-RU" sz="1100" b="1" dirty="0" smtClean="0">
                <a:solidFill>
                  <a:schemeClr val="bg2">
                    <a:lumMod val="50000"/>
                  </a:schemeClr>
                </a:solidFill>
              </a:rPr>
              <a:t>КОНТРОЛЬ</a:t>
            </a:r>
          </a:p>
          <a:p>
            <a:pPr algn="ctr" eaLnBrk="0" hangingPunct="0">
              <a:lnSpc>
                <a:spcPct val="110000"/>
              </a:lnSpc>
              <a:spcBef>
                <a:spcPct val="50000"/>
              </a:spcBef>
              <a:defRPr/>
            </a:pPr>
            <a:r>
              <a:rPr lang="ru-RU" sz="1100" dirty="0" smtClean="0">
                <a:solidFill>
                  <a:srgbClr val="5F0000"/>
                </a:solidFill>
              </a:rPr>
              <a:t>ПОСТАВЩИК ЦЕНЫ, ОБЪЕМЫ</a:t>
            </a:r>
          </a:p>
          <a:p>
            <a:pPr algn="ctr" eaLnBrk="0" hangingPunct="0">
              <a:lnSpc>
                <a:spcPct val="110000"/>
              </a:lnSpc>
              <a:spcBef>
                <a:spcPct val="50000"/>
              </a:spcBef>
              <a:defRPr/>
            </a:pPr>
            <a:endParaRPr lang="ru-RU" sz="1100" b="1" dirty="0" smtClean="0">
              <a:solidFill>
                <a:schemeClr val="bg2">
                  <a:lumMod val="50000"/>
                </a:schemeClr>
              </a:solidFill>
            </a:endParaRPr>
          </a:p>
        </p:txBody>
      </p:sp>
      <p:sp>
        <p:nvSpPr>
          <p:cNvPr id="109" name="Прямоугольник 108"/>
          <p:cNvSpPr/>
          <p:nvPr/>
        </p:nvSpPr>
        <p:spPr bwMode="auto">
          <a:xfrm>
            <a:off x="7372709" y="4114354"/>
            <a:ext cx="1332000" cy="849312"/>
          </a:xfrm>
          <a:prstGeom prst="rect">
            <a:avLst/>
          </a:prstGeom>
          <a:solidFill>
            <a:schemeClr val="accent1"/>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400" dirty="0">
                <a:solidFill>
                  <a:srgbClr val="5F0000"/>
                </a:solidFill>
              </a:rPr>
              <a:t>Исполнение договора</a:t>
            </a:r>
          </a:p>
        </p:txBody>
      </p:sp>
      <p:sp>
        <p:nvSpPr>
          <p:cNvPr id="116" name="Прямоугольник 115"/>
          <p:cNvSpPr/>
          <p:nvPr/>
        </p:nvSpPr>
        <p:spPr bwMode="auto">
          <a:xfrm>
            <a:off x="4386387" y="4230241"/>
            <a:ext cx="1439863" cy="720725"/>
          </a:xfrm>
          <a:prstGeom prst="rect">
            <a:avLst/>
          </a:prstGeom>
          <a:solidFill>
            <a:schemeClr val="accent1"/>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400" dirty="0" err="1" smtClean="0">
                <a:solidFill>
                  <a:srgbClr val="5F0000"/>
                </a:solidFill>
              </a:rPr>
              <a:t>Уточненение</a:t>
            </a:r>
            <a:r>
              <a:rPr lang="ru-RU" sz="1400" dirty="0" smtClean="0">
                <a:solidFill>
                  <a:srgbClr val="5F0000"/>
                </a:solidFill>
              </a:rPr>
              <a:t> плана </a:t>
            </a:r>
            <a:r>
              <a:rPr lang="ru-RU" sz="1400" dirty="0">
                <a:solidFill>
                  <a:srgbClr val="5F0000"/>
                </a:solidFill>
              </a:rPr>
              <a:t>закупок</a:t>
            </a:r>
          </a:p>
        </p:txBody>
      </p:sp>
      <p:sp>
        <p:nvSpPr>
          <p:cNvPr id="117" name="Прямоугольник 116"/>
          <p:cNvSpPr/>
          <p:nvPr/>
        </p:nvSpPr>
        <p:spPr bwMode="auto">
          <a:xfrm>
            <a:off x="5945312" y="4230241"/>
            <a:ext cx="1331913" cy="720725"/>
          </a:xfrm>
          <a:prstGeom prst="rect">
            <a:avLst/>
          </a:prstGeom>
          <a:solidFill>
            <a:schemeClr val="accent1"/>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400" dirty="0">
                <a:solidFill>
                  <a:srgbClr val="5F0000"/>
                </a:solidFill>
              </a:rPr>
              <a:t>Контрактация</a:t>
            </a:r>
          </a:p>
        </p:txBody>
      </p:sp>
      <p:sp>
        <p:nvSpPr>
          <p:cNvPr id="13342" name="Стрелка вправо 125"/>
          <p:cNvSpPr>
            <a:spLocks noChangeArrowheads="1"/>
          </p:cNvSpPr>
          <p:nvPr/>
        </p:nvSpPr>
        <p:spPr bwMode="auto">
          <a:xfrm rot="-5400000">
            <a:off x="4909469" y="4954662"/>
            <a:ext cx="196850" cy="360363"/>
          </a:xfrm>
          <a:prstGeom prst="rightArrow">
            <a:avLst>
              <a:gd name="adj1" fmla="val 50000"/>
              <a:gd name="adj2" fmla="val 50000"/>
            </a:avLst>
          </a:prstGeom>
          <a:solidFill>
            <a:srgbClr val="F9E383"/>
          </a:solidFill>
          <a:ln w="44450" algn="ctr">
            <a:solidFill>
              <a:schemeClr val="bg1">
                <a:lumMod val="50000"/>
              </a:schemeClr>
            </a:solidFill>
            <a:round/>
            <a:headEnd/>
            <a:tailEnd/>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spcBef>
                <a:spcPct val="50000"/>
              </a:spcBef>
            </a:pPr>
            <a:endParaRPr lang="ru-RU" altLang="ru-RU">
              <a:solidFill>
                <a:srgbClr val="5F0000"/>
              </a:solidFill>
            </a:endParaRPr>
          </a:p>
        </p:txBody>
      </p:sp>
      <p:sp>
        <p:nvSpPr>
          <p:cNvPr id="13343" name="Стрелка вправо 126"/>
          <p:cNvSpPr>
            <a:spLocks noChangeArrowheads="1"/>
          </p:cNvSpPr>
          <p:nvPr/>
        </p:nvSpPr>
        <p:spPr bwMode="auto">
          <a:xfrm rot="-5400000">
            <a:off x="6358856" y="4954663"/>
            <a:ext cx="196850" cy="360362"/>
          </a:xfrm>
          <a:prstGeom prst="rightArrow">
            <a:avLst>
              <a:gd name="adj1" fmla="val 50000"/>
              <a:gd name="adj2" fmla="val 50000"/>
            </a:avLst>
          </a:prstGeom>
          <a:solidFill>
            <a:srgbClr val="F9E383"/>
          </a:solidFill>
          <a:ln w="44450" algn="ctr">
            <a:solidFill>
              <a:schemeClr val="bg1">
                <a:lumMod val="50000"/>
              </a:schemeClr>
            </a:solidFill>
            <a:round/>
            <a:headEnd/>
            <a:tailEnd/>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spcBef>
                <a:spcPct val="50000"/>
              </a:spcBef>
            </a:pPr>
            <a:endParaRPr lang="ru-RU" altLang="ru-RU">
              <a:solidFill>
                <a:srgbClr val="5F0000"/>
              </a:solidFill>
            </a:endParaRPr>
          </a:p>
        </p:txBody>
      </p:sp>
      <p:sp>
        <p:nvSpPr>
          <p:cNvPr id="13344" name="Стрелка вправо 127"/>
          <p:cNvSpPr>
            <a:spLocks noChangeArrowheads="1"/>
          </p:cNvSpPr>
          <p:nvPr/>
        </p:nvSpPr>
        <p:spPr bwMode="auto">
          <a:xfrm rot="-5400000">
            <a:off x="3437856" y="4954663"/>
            <a:ext cx="196850" cy="360362"/>
          </a:xfrm>
          <a:prstGeom prst="rightArrow">
            <a:avLst>
              <a:gd name="adj1" fmla="val 50000"/>
              <a:gd name="adj2" fmla="val 50000"/>
            </a:avLst>
          </a:prstGeom>
          <a:solidFill>
            <a:srgbClr val="F9E383"/>
          </a:solidFill>
          <a:ln w="44450" algn="ctr">
            <a:solidFill>
              <a:schemeClr val="bg1">
                <a:lumMod val="50000"/>
              </a:schemeClr>
            </a:solidFill>
            <a:round/>
            <a:headEnd/>
            <a:tailEnd/>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spcBef>
                <a:spcPct val="50000"/>
              </a:spcBef>
            </a:pPr>
            <a:endParaRPr lang="ru-RU" altLang="ru-RU">
              <a:solidFill>
                <a:srgbClr val="5F0000"/>
              </a:solidFill>
            </a:endParaRPr>
          </a:p>
        </p:txBody>
      </p:sp>
      <p:sp>
        <p:nvSpPr>
          <p:cNvPr id="13345" name="Стрелка вправо 130"/>
          <p:cNvSpPr>
            <a:spLocks noChangeArrowheads="1"/>
          </p:cNvSpPr>
          <p:nvPr/>
        </p:nvSpPr>
        <p:spPr bwMode="auto">
          <a:xfrm rot="-5400000">
            <a:off x="7909844" y="4954662"/>
            <a:ext cx="196850" cy="360363"/>
          </a:xfrm>
          <a:prstGeom prst="rightArrow">
            <a:avLst>
              <a:gd name="adj1" fmla="val 50000"/>
              <a:gd name="adj2" fmla="val 50000"/>
            </a:avLst>
          </a:prstGeom>
          <a:solidFill>
            <a:srgbClr val="F9E383"/>
          </a:solidFill>
          <a:ln w="44450" algn="ctr">
            <a:solidFill>
              <a:schemeClr val="bg1">
                <a:lumMod val="50000"/>
              </a:schemeClr>
            </a:solidFill>
            <a:round/>
            <a:headEnd/>
            <a:tailEnd/>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spcBef>
                <a:spcPct val="50000"/>
              </a:spcBef>
            </a:pPr>
            <a:endParaRPr lang="ru-RU" altLang="ru-RU">
              <a:solidFill>
                <a:srgbClr val="5F0000"/>
              </a:solidFill>
            </a:endParaRPr>
          </a:p>
        </p:txBody>
      </p:sp>
      <p:sp>
        <p:nvSpPr>
          <p:cNvPr id="89" name="Прямоугольник 88"/>
          <p:cNvSpPr/>
          <p:nvPr/>
        </p:nvSpPr>
        <p:spPr bwMode="auto">
          <a:xfrm>
            <a:off x="500187" y="3538091"/>
            <a:ext cx="1538288" cy="576263"/>
          </a:xfrm>
          <a:prstGeom prst="rect">
            <a:avLst/>
          </a:prstGeom>
          <a:solidFill>
            <a:schemeClr val="accent5">
              <a:lumMod val="50000"/>
              <a:alpha val="50000"/>
            </a:schemeClr>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400" dirty="0">
                <a:solidFill>
                  <a:srgbClr val="5F0000"/>
                </a:solidFill>
              </a:rPr>
              <a:t>Планирование потребности</a:t>
            </a:r>
          </a:p>
        </p:txBody>
      </p:sp>
      <p:cxnSp>
        <p:nvCxnSpPr>
          <p:cNvPr id="13347" name="Прямая со стрелкой 94"/>
          <p:cNvCxnSpPr>
            <a:cxnSpLocks noChangeShapeType="1"/>
            <a:stCxn id="90" idx="0"/>
            <a:endCxn id="89" idx="2"/>
          </p:cNvCxnSpPr>
          <p:nvPr/>
        </p:nvCxnSpPr>
        <p:spPr bwMode="auto">
          <a:xfrm flipH="1" flipV="1">
            <a:off x="1269331" y="4114354"/>
            <a:ext cx="1588" cy="1452562"/>
          </a:xfrm>
          <a:prstGeom prst="straightConnector1">
            <a:avLst/>
          </a:prstGeom>
          <a:noFill/>
          <a:ln w="38100" algn="ctr">
            <a:solidFill>
              <a:srgbClr val="CC3300"/>
            </a:solidFill>
            <a:round/>
            <a:headEnd/>
            <a:tailEnd type="arrow" w="med" len="med"/>
          </a:ln>
          <a:extLst>
            <a:ext uri="{909E8E84-426E-40DD-AFC4-6F175D3DCCD1}">
              <a14:hiddenFill xmlns:a14="http://schemas.microsoft.com/office/drawing/2010/main">
                <a:noFill/>
              </a14:hiddenFill>
            </a:ext>
          </a:extLst>
        </p:spPr>
      </p:cxnSp>
      <p:grpSp>
        <p:nvGrpSpPr>
          <p:cNvPr id="13348" name="Группа 5"/>
          <p:cNvGrpSpPr>
            <a:grpSpLocks/>
          </p:cNvGrpSpPr>
          <p:nvPr/>
        </p:nvGrpSpPr>
        <p:grpSpPr bwMode="auto">
          <a:xfrm>
            <a:off x="549400" y="4596954"/>
            <a:ext cx="1331912" cy="415925"/>
            <a:chOff x="655591" y="3933056"/>
            <a:chExt cx="1985962" cy="646087"/>
          </a:xfrm>
        </p:grpSpPr>
        <p:grpSp>
          <p:nvGrpSpPr>
            <p:cNvPr id="13381" name="Группа 1"/>
            <p:cNvGrpSpPr>
              <a:grpSpLocks/>
            </p:cNvGrpSpPr>
            <p:nvPr/>
          </p:nvGrpSpPr>
          <p:grpSpPr bwMode="auto">
            <a:xfrm>
              <a:off x="1414322" y="4077361"/>
              <a:ext cx="1227231" cy="501782"/>
              <a:chOff x="174051" y="5559589"/>
              <a:chExt cx="1227836" cy="501711"/>
            </a:xfrm>
          </p:grpSpPr>
          <p:sp>
            <p:nvSpPr>
              <p:cNvPr id="13385" name="AutoShape 4"/>
              <p:cNvSpPr>
                <a:spLocks noChangeArrowheads="1"/>
              </p:cNvSpPr>
              <p:nvPr/>
            </p:nvSpPr>
            <p:spPr bwMode="auto">
              <a:xfrm>
                <a:off x="539853" y="5560776"/>
                <a:ext cx="862034" cy="318068"/>
              </a:xfrm>
              <a:prstGeom prst="can">
                <a:avLst>
                  <a:gd name="adj" fmla="val 25000"/>
                </a:avLst>
              </a:prstGeom>
              <a:solidFill>
                <a:srgbClr val="92D050"/>
              </a:solidFill>
              <a:ln w="25400">
                <a:solidFill>
                  <a:srgbClr val="C00000">
                    <a:alpha val="52940"/>
                  </a:srgbClr>
                </a:solidFill>
                <a:round/>
                <a:headEnd/>
                <a:tailEnd/>
              </a:ln>
            </p:spPr>
            <p:txBody>
              <a:bodyPr wrap="none"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10000"/>
                  </a:lnSpc>
                </a:pPr>
                <a:endParaRPr lang="ru-RU" altLang="ru-RU" sz="1600" b="1">
                  <a:solidFill>
                    <a:srgbClr val="992600"/>
                  </a:solidFill>
                </a:endParaRPr>
              </a:p>
            </p:txBody>
          </p:sp>
          <p:sp>
            <p:nvSpPr>
              <p:cNvPr id="13386" name="AutoShape 27"/>
              <p:cNvSpPr>
                <a:spLocks noChangeArrowheads="1"/>
              </p:cNvSpPr>
              <p:nvPr/>
            </p:nvSpPr>
            <p:spPr bwMode="auto">
              <a:xfrm>
                <a:off x="175146" y="5743232"/>
                <a:ext cx="869140" cy="318068"/>
              </a:xfrm>
              <a:prstGeom prst="can">
                <a:avLst>
                  <a:gd name="adj" fmla="val 25000"/>
                </a:avLst>
              </a:prstGeom>
              <a:solidFill>
                <a:srgbClr val="FFC000"/>
              </a:solidFill>
              <a:ln w="25400">
                <a:solidFill>
                  <a:srgbClr val="C00000">
                    <a:alpha val="52940"/>
                  </a:srgbClr>
                </a:solidFill>
                <a:round/>
                <a:headEnd/>
                <a:tailEnd/>
              </a:ln>
            </p:spPr>
            <p:txBody>
              <a:bodyPr wrap="none"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10000"/>
                  </a:lnSpc>
                </a:pPr>
                <a:endParaRPr lang="ru-RU" altLang="ru-RU" sz="1600" b="1">
                  <a:solidFill>
                    <a:srgbClr val="992600"/>
                  </a:solidFill>
                </a:endParaRPr>
              </a:p>
            </p:txBody>
          </p:sp>
        </p:grpSp>
        <p:grpSp>
          <p:nvGrpSpPr>
            <p:cNvPr id="13382" name="Группа 141"/>
            <p:cNvGrpSpPr>
              <a:grpSpLocks/>
            </p:cNvGrpSpPr>
            <p:nvPr/>
          </p:nvGrpSpPr>
          <p:grpSpPr bwMode="auto">
            <a:xfrm>
              <a:off x="655591" y="3933056"/>
              <a:ext cx="1221773" cy="462027"/>
              <a:chOff x="179512" y="5559326"/>
              <a:chExt cx="1222375" cy="461962"/>
            </a:xfrm>
          </p:grpSpPr>
          <p:sp>
            <p:nvSpPr>
              <p:cNvPr id="13383" name="AutoShape 4"/>
              <p:cNvSpPr>
                <a:spLocks noChangeArrowheads="1"/>
              </p:cNvSpPr>
              <p:nvPr/>
            </p:nvSpPr>
            <p:spPr bwMode="auto">
              <a:xfrm>
                <a:off x="537114" y="5559326"/>
                <a:ext cx="864404" cy="318066"/>
              </a:xfrm>
              <a:prstGeom prst="can">
                <a:avLst>
                  <a:gd name="adj" fmla="val 25000"/>
                </a:avLst>
              </a:prstGeom>
              <a:solidFill>
                <a:srgbClr val="00B0F0"/>
              </a:solidFill>
              <a:ln w="25400">
                <a:solidFill>
                  <a:srgbClr val="C00000">
                    <a:alpha val="52940"/>
                  </a:srgbClr>
                </a:solidFill>
                <a:round/>
                <a:headEnd/>
                <a:tailEnd/>
              </a:ln>
            </p:spPr>
            <p:txBody>
              <a:bodyPr wrap="none"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10000"/>
                  </a:lnSpc>
                </a:pPr>
                <a:endParaRPr lang="ru-RU" altLang="ru-RU" sz="1600" b="1">
                  <a:solidFill>
                    <a:srgbClr val="992600"/>
                  </a:solidFill>
                </a:endParaRPr>
              </a:p>
            </p:txBody>
          </p:sp>
          <p:sp>
            <p:nvSpPr>
              <p:cNvPr id="13384" name="AutoShape 27"/>
              <p:cNvSpPr>
                <a:spLocks noChangeArrowheads="1"/>
              </p:cNvSpPr>
              <p:nvPr/>
            </p:nvSpPr>
            <p:spPr bwMode="auto">
              <a:xfrm>
                <a:off x="179512" y="5702333"/>
                <a:ext cx="864402" cy="318066"/>
              </a:xfrm>
              <a:prstGeom prst="can">
                <a:avLst>
                  <a:gd name="adj" fmla="val 25000"/>
                </a:avLst>
              </a:prstGeom>
              <a:solidFill>
                <a:srgbClr val="FFF753"/>
              </a:solidFill>
              <a:ln w="25400">
                <a:solidFill>
                  <a:srgbClr val="C00000">
                    <a:alpha val="52940"/>
                  </a:srgbClr>
                </a:solidFill>
                <a:round/>
                <a:headEnd/>
                <a:tailEnd/>
              </a:ln>
            </p:spPr>
            <p:txBody>
              <a:bodyPr wrap="none"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10000"/>
                  </a:lnSpc>
                </a:pPr>
                <a:endParaRPr lang="ru-RU" altLang="ru-RU" sz="1600" b="1">
                  <a:solidFill>
                    <a:srgbClr val="992600"/>
                  </a:solidFill>
                </a:endParaRPr>
              </a:p>
            </p:txBody>
          </p:sp>
        </p:grpSp>
      </p:grpSp>
      <p:sp>
        <p:nvSpPr>
          <p:cNvPr id="97" name="Прямоугольник 96"/>
          <p:cNvSpPr/>
          <p:nvPr/>
        </p:nvSpPr>
        <p:spPr bwMode="auto">
          <a:xfrm>
            <a:off x="2771800" y="3538091"/>
            <a:ext cx="1512000" cy="576263"/>
          </a:xfrm>
          <a:prstGeom prst="rect">
            <a:avLst/>
          </a:prstGeom>
          <a:solidFill>
            <a:schemeClr val="accent1"/>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400" dirty="0">
                <a:solidFill>
                  <a:srgbClr val="5F0000"/>
                </a:solidFill>
              </a:rPr>
              <a:t>Консолидация потребности</a:t>
            </a:r>
          </a:p>
        </p:txBody>
      </p:sp>
      <p:sp>
        <p:nvSpPr>
          <p:cNvPr id="112" name="Прямоугольник 111"/>
          <p:cNvSpPr/>
          <p:nvPr/>
        </p:nvSpPr>
        <p:spPr bwMode="auto">
          <a:xfrm>
            <a:off x="2771800" y="4230241"/>
            <a:ext cx="1512000" cy="720725"/>
          </a:xfrm>
          <a:prstGeom prst="rect">
            <a:avLst/>
          </a:prstGeom>
          <a:solidFill>
            <a:schemeClr val="accent1"/>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400" dirty="0" smtClean="0">
                <a:solidFill>
                  <a:srgbClr val="5F0000"/>
                </a:solidFill>
              </a:rPr>
              <a:t>Управление способами </a:t>
            </a:r>
            <a:r>
              <a:rPr lang="ru-RU" sz="1400" dirty="0">
                <a:solidFill>
                  <a:srgbClr val="5F0000"/>
                </a:solidFill>
              </a:rPr>
              <a:t>покрытия</a:t>
            </a:r>
          </a:p>
        </p:txBody>
      </p:sp>
      <p:cxnSp>
        <p:nvCxnSpPr>
          <p:cNvPr id="13352" name="Прямая со стрелкой 94"/>
          <p:cNvCxnSpPr>
            <a:cxnSpLocks noChangeShapeType="1"/>
            <a:stCxn id="89" idx="3"/>
          </p:cNvCxnSpPr>
          <p:nvPr/>
        </p:nvCxnSpPr>
        <p:spPr bwMode="auto">
          <a:xfrm flipV="1">
            <a:off x="2038475" y="3826222"/>
            <a:ext cx="733325" cy="1"/>
          </a:xfrm>
          <a:prstGeom prst="straightConnector1">
            <a:avLst/>
          </a:prstGeom>
          <a:noFill/>
          <a:ln w="38100" algn="ctr">
            <a:solidFill>
              <a:srgbClr val="CC3300"/>
            </a:solidFill>
            <a:round/>
            <a:headEnd/>
            <a:tailEnd type="arrow" w="med" len="med"/>
          </a:ln>
          <a:extLst>
            <a:ext uri="{909E8E84-426E-40DD-AFC4-6F175D3DCCD1}">
              <a14:hiddenFill xmlns:a14="http://schemas.microsoft.com/office/drawing/2010/main">
                <a:noFill/>
              </a14:hiddenFill>
            </a:ext>
          </a:extLst>
        </p:spPr>
      </p:cxnSp>
      <p:cxnSp>
        <p:nvCxnSpPr>
          <p:cNvPr id="37" name="Прямая со стрелкой 36"/>
          <p:cNvCxnSpPr>
            <a:stCxn id="97" idx="2"/>
            <a:endCxn id="112" idx="0"/>
          </p:cNvCxnSpPr>
          <p:nvPr/>
        </p:nvCxnSpPr>
        <p:spPr bwMode="auto">
          <a:xfrm>
            <a:off x="3527800" y="4114354"/>
            <a:ext cx="0" cy="115887"/>
          </a:xfrm>
          <a:prstGeom prst="straightConnector1">
            <a:avLst/>
          </a:prstGeom>
          <a:solidFill>
            <a:srgbClr val="F9E383">
              <a:alpha val="50000"/>
            </a:srgbClr>
          </a:solidFill>
          <a:ln w="19050" cap="flat" cmpd="sng" algn="ctr">
            <a:solidFill>
              <a:schemeClr val="tx1">
                <a:lumMod val="75000"/>
                <a:lumOff val="25000"/>
              </a:schemeClr>
            </a:solidFill>
            <a:prstDash val="solid"/>
            <a:round/>
            <a:headEnd type="none" w="med" len="med"/>
            <a:tailEnd type="triangle" w="med" len="med"/>
          </a:ln>
          <a:effectLst/>
          <a:extLst/>
        </p:spPr>
      </p:cxnSp>
      <p:cxnSp>
        <p:nvCxnSpPr>
          <p:cNvPr id="153" name="Прямая со стрелкой 152"/>
          <p:cNvCxnSpPr>
            <a:stCxn id="112" idx="3"/>
            <a:endCxn id="116" idx="1"/>
          </p:cNvCxnSpPr>
          <p:nvPr/>
        </p:nvCxnSpPr>
        <p:spPr bwMode="auto">
          <a:xfrm>
            <a:off x="4283800" y="4590604"/>
            <a:ext cx="102587" cy="0"/>
          </a:xfrm>
          <a:prstGeom prst="straightConnector1">
            <a:avLst/>
          </a:prstGeom>
          <a:solidFill>
            <a:srgbClr val="F9E383">
              <a:alpha val="50000"/>
            </a:srgbClr>
          </a:solidFill>
          <a:ln w="19050" cap="flat" cmpd="sng" algn="ctr">
            <a:solidFill>
              <a:schemeClr val="tx1">
                <a:lumMod val="75000"/>
                <a:lumOff val="25000"/>
              </a:schemeClr>
            </a:solidFill>
            <a:prstDash val="solid"/>
            <a:round/>
            <a:headEnd type="none" w="med" len="med"/>
            <a:tailEnd type="triangle" w="med" len="med"/>
          </a:ln>
          <a:effectLst/>
          <a:extLst/>
        </p:spPr>
      </p:cxnSp>
      <p:cxnSp>
        <p:nvCxnSpPr>
          <p:cNvPr id="164" name="Прямая со стрелкой 163"/>
          <p:cNvCxnSpPr>
            <a:stCxn id="116" idx="0"/>
            <a:endCxn id="92" idx="2"/>
          </p:cNvCxnSpPr>
          <p:nvPr/>
        </p:nvCxnSpPr>
        <p:spPr bwMode="auto">
          <a:xfrm flipV="1">
            <a:off x="5106319" y="4114354"/>
            <a:ext cx="0" cy="115887"/>
          </a:xfrm>
          <a:prstGeom prst="straightConnector1">
            <a:avLst/>
          </a:prstGeom>
          <a:solidFill>
            <a:srgbClr val="F9E383">
              <a:alpha val="50000"/>
            </a:srgbClr>
          </a:solidFill>
          <a:ln w="19050" cap="flat" cmpd="sng" algn="ctr">
            <a:solidFill>
              <a:schemeClr val="tx1">
                <a:lumMod val="75000"/>
                <a:lumOff val="25000"/>
              </a:schemeClr>
            </a:solidFill>
            <a:prstDash val="solid"/>
            <a:round/>
            <a:headEnd type="none" w="med" len="med"/>
            <a:tailEnd type="triangle" w="med" len="med"/>
          </a:ln>
          <a:effectLst/>
          <a:extLst/>
        </p:spPr>
      </p:cxnSp>
      <p:cxnSp>
        <p:nvCxnSpPr>
          <p:cNvPr id="170" name="Прямая со стрелкой 169"/>
          <p:cNvCxnSpPr>
            <a:stCxn id="92" idx="3"/>
            <a:endCxn id="93" idx="1"/>
          </p:cNvCxnSpPr>
          <p:nvPr/>
        </p:nvCxnSpPr>
        <p:spPr bwMode="auto">
          <a:xfrm>
            <a:off x="5826250" y="3826223"/>
            <a:ext cx="119062" cy="0"/>
          </a:xfrm>
          <a:prstGeom prst="straightConnector1">
            <a:avLst/>
          </a:prstGeom>
          <a:solidFill>
            <a:srgbClr val="F9E383">
              <a:alpha val="50000"/>
            </a:srgbClr>
          </a:solidFill>
          <a:ln w="19050" cap="flat" cmpd="sng" algn="ctr">
            <a:solidFill>
              <a:schemeClr val="tx1">
                <a:lumMod val="75000"/>
                <a:lumOff val="25000"/>
              </a:schemeClr>
            </a:solidFill>
            <a:prstDash val="solid"/>
            <a:round/>
            <a:headEnd type="none" w="med" len="med"/>
            <a:tailEnd type="triangle" w="med" len="med"/>
          </a:ln>
          <a:effectLst/>
          <a:extLst/>
        </p:spPr>
      </p:cxnSp>
      <p:cxnSp>
        <p:nvCxnSpPr>
          <p:cNvPr id="173" name="Прямая со стрелкой 172"/>
          <p:cNvCxnSpPr>
            <a:stCxn id="93" idx="2"/>
            <a:endCxn id="117" idx="0"/>
          </p:cNvCxnSpPr>
          <p:nvPr/>
        </p:nvCxnSpPr>
        <p:spPr bwMode="auto">
          <a:xfrm>
            <a:off x="6610475" y="4114354"/>
            <a:ext cx="0" cy="115887"/>
          </a:xfrm>
          <a:prstGeom prst="straightConnector1">
            <a:avLst/>
          </a:prstGeom>
          <a:solidFill>
            <a:srgbClr val="F9E383">
              <a:alpha val="50000"/>
            </a:srgbClr>
          </a:solidFill>
          <a:ln w="19050" cap="flat" cmpd="sng" algn="ctr">
            <a:solidFill>
              <a:schemeClr val="tx1">
                <a:lumMod val="75000"/>
                <a:lumOff val="25000"/>
              </a:schemeClr>
            </a:solidFill>
            <a:prstDash val="solid"/>
            <a:round/>
            <a:headEnd type="none" w="med" len="med"/>
            <a:tailEnd type="triangle" w="med" len="med"/>
          </a:ln>
          <a:effectLst/>
          <a:extLst/>
        </p:spPr>
      </p:cxnSp>
      <p:sp>
        <p:nvSpPr>
          <p:cNvPr id="65" name="Прямоугольник 64"/>
          <p:cNvSpPr/>
          <p:nvPr/>
        </p:nvSpPr>
        <p:spPr bwMode="auto">
          <a:xfrm>
            <a:off x="4386387" y="2820541"/>
            <a:ext cx="1441450" cy="576263"/>
          </a:xfrm>
          <a:prstGeom prst="rect">
            <a:avLst/>
          </a:prstGeom>
          <a:solidFill>
            <a:srgbClr val="FFFF99"/>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300" dirty="0">
                <a:solidFill>
                  <a:srgbClr val="5F0000"/>
                </a:solidFill>
              </a:rPr>
              <a:t>Аккредитация поставщиков</a:t>
            </a:r>
          </a:p>
        </p:txBody>
      </p:sp>
      <p:sp>
        <p:nvSpPr>
          <p:cNvPr id="66" name="Прямоугольник 65"/>
          <p:cNvSpPr/>
          <p:nvPr/>
        </p:nvSpPr>
        <p:spPr bwMode="auto">
          <a:xfrm>
            <a:off x="5946900" y="2812604"/>
            <a:ext cx="1331912" cy="576262"/>
          </a:xfrm>
          <a:prstGeom prst="rect">
            <a:avLst/>
          </a:prstGeom>
          <a:solidFill>
            <a:srgbClr val="FFFF99"/>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300" dirty="0">
                <a:solidFill>
                  <a:srgbClr val="5F0000"/>
                </a:solidFill>
              </a:rPr>
              <a:t>Квалификация поставщиков</a:t>
            </a:r>
          </a:p>
        </p:txBody>
      </p:sp>
      <p:sp>
        <p:nvSpPr>
          <p:cNvPr id="70" name="Прямоугольник 69"/>
          <p:cNvSpPr/>
          <p:nvPr/>
        </p:nvSpPr>
        <p:spPr bwMode="auto">
          <a:xfrm>
            <a:off x="7597477" y="3208337"/>
            <a:ext cx="846137" cy="287338"/>
          </a:xfrm>
          <a:prstGeom prst="rect">
            <a:avLst/>
          </a:prstGeom>
          <a:solidFill>
            <a:schemeClr val="accent5">
              <a:lumMod val="50000"/>
              <a:alpha val="50000"/>
            </a:schemeClr>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r" eaLnBrk="0" hangingPunct="0">
              <a:lnSpc>
                <a:spcPct val="110000"/>
              </a:lnSpc>
              <a:spcBef>
                <a:spcPct val="50000"/>
              </a:spcBef>
              <a:defRPr/>
            </a:pPr>
            <a:r>
              <a:rPr lang="ru-RU" sz="1400" dirty="0">
                <a:solidFill>
                  <a:srgbClr val="5F0000"/>
                </a:solidFill>
              </a:rPr>
              <a:t>ЭТП</a:t>
            </a:r>
          </a:p>
        </p:txBody>
      </p:sp>
      <p:sp>
        <p:nvSpPr>
          <p:cNvPr id="71" name="Прямоугольник 70"/>
          <p:cNvSpPr/>
          <p:nvPr/>
        </p:nvSpPr>
        <p:spPr bwMode="auto">
          <a:xfrm>
            <a:off x="7597477" y="2798606"/>
            <a:ext cx="846137" cy="287337"/>
          </a:xfrm>
          <a:prstGeom prst="rect">
            <a:avLst/>
          </a:prstGeom>
          <a:solidFill>
            <a:schemeClr val="accent5">
              <a:lumMod val="50000"/>
              <a:alpha val="50000"/>
            </a:schemeClr>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r" eaLnBrk="0" hangingPunct="0">
              <a:lnSpc>
                <a:spcPct val="110000"/>
              </a:lnSpc>
              <a:spcBef>
                <a:spcPct val="50000"/>
              </a:spcBef>
              <a:defRPr/>
            </a:pPr>
            <a:r>
              <a:rPr lang="ru-RU" sz="1400" dirty="0">
                <a:solidFill>
                  <a:srgbClr val="5F0000"/>
                </a:solidFill>
              </a:rPr>
              <a:t>ЕИС</a:t>
            </a:r>
          </a:p>
        </p:txBody>
      </p:sp>
      <p:grpSp>
        <p:nvGrpSpPr>
          <p:cNvPr id="5" name="Группа 74"/>
          <p:cNvGrpSpPr>
            <a:grpSpLocks/>
          </p:cNvGrpSpPr>
          <p:nvPr/>
        </p:nvGrpSpPr>
        <p:grpSpPr bwMode="auto">
          <a:xfrm>
            <a:off x="7675590" y="2843458"/>
            <a:ext cx="227947" cy="216000"/>
            <a:chOff x="630290" y="5349231"/>
            <a:chExt cx="1293333" cy="1243013"/>
          </a:xfrm>
          <a:effectLst>
            <a:outerShdw dist="50800" dir="5400000" sx="1000" sy="1000" algn="ctr" rotWithShape="0">
              <a:srgbClr val="000000">
                <a:alpha val="43137"/>
              </a:srgbClr>
            </a:outerShdw>
          </a:effectLst>
        </p:grpSpPr>
        <p:pic>
          <p:nvPicPr>
            <p:cNvPr id="76" name="Picture 3"/>
            <p:cNvPicPr>
              <a:picLocks noChangeAspect="1" noChangeArrowheads="1"/>
            </p:cNvPicPr>
            <p:nvPr/>
          </p:nvPicPr>
          <p:blipFill>
            <a:blip r:embed="rId5" cstate="print">
              <a:extLst/>
            </a:blip>
            <a:srcRect/>
            <a:stretch>
              <a:fillRect/>
            </a:stretch>
          </p:blipFill>
          <p:spPr bwMode="auto">
            <a:xfrm>
              <a:off x="664185" y="5349231"/>
              <a:ext cx="1225550" cy="1243013"/>
            </a:xfrm>
            <a:prstGeom prst="rect">
              <a:avLst/>
            </a:prstGeom>
            <a:noFill/>
            <a:ln>
              <a:noFill/>
            </a:ln>
            <a:extLst/>
          </p:spPr>
        </p:pic>
        <p:sp>
          <p:nvSpPr>
            <p:cNvPr id="77" name="TextBox 76"/>
            <p:cNvSpPr txBox="1"/>
            <p:nvPr/>
          </p:nvSpPr>
          <p:spPr>
            <a:xfrm>
              <a:off x="630290" y="5476611"/>
              <a:ext cx="1293333" cy="974137"/>
            </a:xfrm>
            <a:prstGeom prst="rect">
              <a:avLst/>
            </a:prstGeom>
            <a:noFill/>
          </p:spPr>
          <p:txBody>
            <a:bodyPr wrap="none" anchor="ctr">
              <a:spAutoFit/>
              <a:scene3d>
                <a:camera prst="orthographicFront">
                  <a:rot lat="21540000" lon="0" rev="0"/>
                </a:camera>
                <a:lightRig rig="threePt" dir="t"/>
              </a:scene3d>
            </a:bodyPr>
            <a:lstStyle/>
            <a:p>
              <a:pPr algn="ctr">
                <a:defRPr/>
              </a:pPr>
              <a:r>
                <a:rPr lang="en-US" sz="500" b="1" dirty="0">
                  <a:solidFill>
                    <a:schemeClr val="accent6">
                      <a:lumMod val="75000"/>
                    </a:schemeClr>
                  </a:solidFill>
                </a:rPr>
                <a:t>E</a:t>
              </a:r>
              <a:endParaRPr lang="ru-RU" sz="500" b="1" dirty="0">
                <a:solidFill>
                  <a:schemeClr val="accent6">
                    <a:lumMod val="75000"/>
                  </a:schemeClr>
                </a:solidFill>
              </a:endParaRPr>
            </a:p>
          </p:txBody>
        </p:sp>
      </p:grpSp>
      <p:grpSp>
        <p:nvGrpSpPr>
          <p:cNvPr id="6" name="Группа 77"/>
          <p:cNvGrpSpPr>
            <a:grpSpLocks/>
          </p:cNvGrpSpPr>
          <p:nvPr/>
        </p:nvGrpSpPr>
        <p:grpSpPr bwMode="auto">
          <a:xfrm>
            <a:off x="7669981" y="3234530"/>
            <a:ext cx="252000" cy="216000"/>
            <a:chOff x="598466" y="5349231"/>
            <a:chExt cx="1429807" cy="1243013"/>
          </a:xfrm>
          <a:effectLst>
            <a:outerShdw dist="50800" dir="5400000" sx="1000" sy="1000" algn="ctr" rotWithShape="0">
              <a:srgbClr val="000000">
                <a:alpha val="43137"/>
              </a:srgbClr>
            </a:outerShdw>
          </a:effectLst>
        </p:grpSpPr>
        <p:pic>
          <p:nvPicPr>
            <p:cNvPr id="79" name="Picture 3"/>
            <p:cNvPicPr>
              <a:picLocks noChangeAspect="1" noChangeArrowheads="1"/>
            </p:cNvPicPr>
            <p:nvPr/>
          </p:nvPicPr>
          <p:blipFill>
            <a:blip r:embed="rId5" cstate="print">
              <a:extLst/>
            </a:blip>
            <a:srcRect/>
            <a:stretch>
              <a:fillRect/>
            </a:stretch>
          </p:blipFill>
          <p:spPr bwMode="auto">
            <a:xfrm>
              <a:off x="664185" y="5349231"/>
              <a:ext cx="1225550" cy="1243013"/>
            </a:xfrm>
            <a:prstGeom prst="rect">
              <a:avLst/>
            </a:prstGeom>
            <a:noFill/>
            <a:ln>
              <a:noFill/>
            </a:ln>
            <a:extLst/>
          </p:spPr>
        </p:pic>
        <p:sp>
          <p:nvSpPr>
            <p:cNvPr id="80" name="TextBox 79"/>
            <p:cNvSpPr txBox="1"/>
            <p:nvPr/>
          </p:nvSpPr>
          <p:spPr>
            <a:xfrm>
              <a:off x="598466" y="5452499"/>
              <a:ext cx="1429807" cy="1062696"/>
            </a:xfrm>
            <a:prstGeom prst="rect">
              <a:avLst/>
            </a:prstGeom>
            <a:noFill/>
          </p:spPr>
          <p:txBody>
            <a:bodyPr wrap="none">
              <a:spAutoFit/>
              <a:scene3d>
                <a:camera prst="orthographicFront">
                  <a:rot lat="21540000" lon="0" rev="0"/>
                </a:camera>
                <a:lightRig rig="threePt" dir="t"/>
              </a:scene3d>
            </a:bodyPr>
            <a:lstStyle/>
            <a:p>
              <a:pPr algn="ctr">
                <a:defRPr/>
              </a:pPr>
              <a:r>
                <a:rPr lang="ru-RU" sz="600" b="1" dirty="0">
                  <a:solidFill>
                    <a:schemeClr val="accent6">
                      <a:lumMod val="75000"/>
                    </a:schemeClr>
                  </a:solidFill>
                </a:rPr>
                <a:t>Э</a:t>
              </a:r>
            </a:p>
          </p:txBody>
        </p:sp>
      </p:grpSp>
      <p:cxnSp>
        <p:nvCxnSpPr>
          <p:cNvPr id="91" name="Прямая со стрелкой 90"/>
          <p:cNvCxnSpPr>
            <a:stCxn id="65" idx="2"/>
            <a:endCxn id="92" idx="0"/>
          </p:cNvCxnSpPr>
          <p:nvPr/>
        </p:nvCxnSpPr>
        <p:spPr bwMode="auto">
          <a:xfrm flipH="1">
            <a:off x="5106319" y="3396804"/>
            <a:ext cx="793" cy="141287"/>
          </a:xfrm>
          <a:prstGeom prst="straightConnector1">
            <a:avLst/>
          </a:prstGeom>
          <a:solidFill>
            <a:srgbClr val="F9E383">
              <a:alpha val="50000"/>
            </a:srgbClr>
          </a:solidFill>
          <a:ln w="19050" cap="flat" cmpd="sng" algn="ctr">
            <a:solidFill>
              <a:schemeClr val="tx1">
                <a:lumMod val="75000"/>
                <a:lumOff val="25000"/>
              </a:schemeClr>
            </a:solidFill>
            <a:prstDash val="solid"/>
            <a:round/>
            <a:headEnd type="none" w="med" len="med"/>
            <a:tailEnd type="triangle" w="med" len="med"/>
          </a:ln>
          <a:effectLst/>
          <a:extLst/>
        </p:spPr>
      </p:cxnSp>
      <p:cxnSp>
        <p:nvCxnSpPr>
          <p:cNvPr id="94" name="Прямая со стрелкой 93"/>
          <p:cNvCxnSpPr/>
          <p:nvPr/>
        </p:nvCxnSpPr>
        <p:spPr bwMode="auto">
          <a:xfrm flipH="1">
            <a:off x="6874000" y="3388866"/>
            <a:ext cx="1587" cy="149225"/>
          </a:xfrm>
          <a:prstGeom prst="straightConnector1">
            <a:avLst/>
          </a:prstGeom>
          <a:solidFill>
            <a:srgbClr val="F9E383">
              <a:alpha val="50000"/>
            </a:srgbClr>
          </a:solidFill>
          <a:ln w="19050" cap="flat" cmpd="sng" algn="ctr">
            <a:solidFill>
              <a:schemeClr val="tx1">
                <a:lumMod val="75000"/>
                <a:lumOff val="25000"/>
              </a:schemeClr>
            </a:solidFill>
            <a:prstDash val="solid"/>
            <a:round/>
            <a:headEnd type="triangle" w="med" len="med"/>
            <a:tailEnd type="none" w="med" len="med"/>
          </a:ln>
          <a:effectLst/>
          <a:extLst/>
        </p:spPr>
      </p:cxnSp>
      <p:cxnSp>
        <p:nvCxnSpPr>
          <p:cNvPr id="98" name="Прямая со стрелкой 97"/>
          <p:cNvCxnSpPr/>
          <p:nvPr/>
        </p:nvCxnSpPr>
        <p:spPr bwMode="auto">
          <a:xfrm flipH="1">
            <a:off x="6275512" y="3380929"/>
            <a:ext cx="1588" cy="149225"/>
          </a:xfrm>
          <a:prstGeom prst="straightConnector1">
            <a:avLst/>
          </a:prstGeom>
          <a:solidFill>
            <a:srgbClr val="F9E383">
              <a:alpha val="50000"/>
            </a:srgbClr>
          </a:solidFill>
          <a:ln w="19050" cap="flat" cmpd="sng" algn="ctr">
            <a:solidFill>
              <a:schemeClr val="tx1">
                <a:lumMod val="75000"/>
                <a:lumOff val="25000"/>
              </a:schemeClr>
            </a:solidFill>
            <a:prstDash val="solid"/>
            <a:round/>
            <a:headEnd type="none" w="med" len="med"/>
            <a:tailEnd type="triangle" w="med" len="med"/>
          </a:ln>
          <a:effectLst/>
          <a:extLst/>
        </p:spPr>
      </p:cxnSp>
      <p:sp>
        <p:nvSpPr>
          <p:cNvPr id="101" name="Прямоугольник 100"/>
          <p:cNvSpPr/>
          <p:nvPr/>
        </p:nvSpPr>
        <p:spPr bwMode="auto">
          <a:xfrm>
            <a:off x="2771800" y="2812604"/>
            <a:ext cx="1512000" cy="576262"/>
          </a:xfrm>
          <a:prstGeom prst="rect">
            <a:avLst/>
          </a:prstGeom>
          <a:solidFill>
            <a:srgbClr val="FFFF99"/>
          </a:solidFill>
          <a:ln w="44450" cap="flat" cmpd="sng" algn="ctr">
            <a:solidFill>
              <a:schemeClr val="accent1">
                <a:lumMod val="20000"/>
                <a:lumOff val="80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r>
              <a:rPr lang="ru-RU" sz="1300" dirty="0">
                <a:solidFill>
                  <a:srgbClr val="5F0000"/>
                </a:solidFill>
              </a:rPr>
              <a:t>Сервисы</a:t>
            </a:r>
          </a:p>
        </p:txBody>
      </p:sp>
      <p:grpSp>
        <p:nvGrpSpPr>
          <p:cNvPr id="7" name="Группа 101"/>
          <p:cNvGrpSpPr>
            <a:grpSpLocks/>
          </p:cNvGrpSpPr>
          <p:nvPr/>
        </p:nvGrpSpPr>
        <p:grpSpPr bwMode="auto">
          <a:xfrm>
            <a:off x="5967395" y="3431036"/>
            <a:ext cx="252000" cy="216000"/>
            <a:chOff x="598466" y="5349231"/>
            <a:chExt cx="1429807" cy="1243013"/>
          </a:xfrm>
          <a:effectLst>
            <a:outerShdw dist="50800" dir="5400000" sx="1000" sy="1000" algn="ctr" rotWithShape="0">
              <a:srgbClr val="000000">
                <a:alpha val="43137"/>
              </a:srgbClr>
            </a:outerShdw>
          </a:effectLst>
        </p:grpSpPr>
        <p:pic>
          <p:nvPicPr>
            <p:cNvPr id="104" name="Picture 3"/>
            <p:cNvPicPr>
              <a:picLocks noChangeAspect="1" noChangeArrowheads="1"/>
            </p:cNvPicPr>
            <p:nvPr/>
          </p:nvPicPr>
          <p:blipFill>
            <a:blip r:embed="rId5" cstate="print">
              <a:extLst/>
            </a:blip>
            <a:srcRect/>
            <a:stretch>
              <a:fillRect/>
            </a:stretch>
          </p:blipFill>
          <p:spPr bwMode="auto">
            <a:xfrm>
              <a:off x="664185" y="5349231"/>
              <a:ext cx="1225550" cy="1243013"/>
            </a:xfrm>
            <a:prstGeom prst="rect">
              <a:avLst/>
            </a:prstGeom>
            <a:noFill/>
            <a:ln>
              <a:noFill/>
            </a:ln>
            <a:extLst/>
          </p:spPr>
        </p:pic>
        <p:sp>
          <p:nvSpPr>
            <p:cNvPr id="105" name="TextBox 104"/>
            <p:cNvSpPr txBox="1"/>
            <p:nvPr/>
          </p:nvSpPr>
          <p:spPr>
            <a:xfrm>
              <a:off x="598466" y="5452499"/>
              <a:ext cx="1429807" cy="1062696"/>
            </a:xfrm>
            <a:prstGeom prst="rect">
              <a:avLst/>
            </a:prstGeom>
            <a:noFill/>
          </p:spPr>
          <p:txBody>
            <a:bodyPr wrap="none">
              <a:spAutoFit/>
              <a:scene3d>
                <a:camera prst="orthographicFront">
                  <a:rot lat="21540000" lon="0" rev="0"/>
                </a:camera>
                <a:lightRig rig="threePt" dir="t"/>
              </a:scene3d>
            </a:bodyPr>
            <a:lstStyle/>
            <a:p>
              <a:pPr algn="ctr">
                <a:defRPr/>
              </a:pPr>
              <a:r>
                <a:rPr lang="ru-RU" sz="600" b="1" dirty="0">
                  <a:solidFill>
                    <a:schemeClr val="accent6">
                      <a:lumMod val="75000"/>
                    </a:schemeClr>
                  </a:solidFill>
                </a:rPr>
                <a:t>Э</a:t>
              </a:r>
            </a:p>
          </p:txBody>
        </p:sp>
      </p:grpSp>
      <p:grpSp>
        <p:nvGrpSpPr>
          <p:cNvPr id="10" name="Группа 119"/>
          <p:cNvGrpSpPr>
            <a:grpSpLocks/>
          </p:cNvGrpSpPr>
          <p:nvPr/>
        </p:nvGrpSpPr>
        <p:grpSpPr bwMode="auto">
          <a:xfrm>
            <a:off x="7450324" y="4039850"/>
            <a:ext cx="227947" cy="216000"/>
            <a:chOff x="630290" y="5349231"/>
            <a:chExt cx="1293333" cy="1243013"/>
          </a:xfrm>
          <a:effectLst>
            <a:outerShdw dist="50800" dir="5400000" sx="1000" sy="1000" algn="ctr" rotWithShape="0">
              <a:srgbClr val="000000">
                <a:alpha val="43137"/>
              </a:srgbClr>
            </a:outerShdw>
          </a:effectLst>
        </p:grpSpPr>
        <p:pic>
          <p:nvPicPr>
            <p:cNvPr id="124" name="Picture 3"/>
            <p:cNvPicPr>
              <a:picLocks noChangeAspect="1" noChangeArrowheads="1"/>
            </p:cNvPicPr>
            <p:nvPr/>
          </p:nvPicPr>
          <p:blipFill>
            <a:blip r:embed="rId5" cstate="print">
              <a:extLst/>
            </a:blip>
            <a:srcRect/>
            <a:stretch>
              <a:fillRect/>
            </a:stretch>
          </p:blipFill>
          <p:spPr bwMode="auto">
            <a:xfrm>
              <a:off x="664185" y="5349231"/>
              <a:ext cx="1225550" cy="1243013"/>
            </a:xfrm>
            <a:prstGeom prst="rect">
              <a:avLst/>
            </a:prstGeom>
            <a:noFill/>
            <a:ln>
              <a:noFill/>
            </a:ln>
            <a:extLst/>
          </p:spPr>
        </p:pic>
        <p:sp>
          <p:nvSpPr>
            <p:cNvPr id="125" name="TextBox 124"/>
            <p:cNvSpPr txBox="1"/>
            <p:nvPr/>
          </p:nvSpPr>
          <p:spPr>
            <a:xfrm>
              <a:off x="630290" y="5476611"/>
              <a:ext cx="1293333" cy="974137"/>
            </a:xfrm>
            <a:prstGeom prst="rect">
              <a:avLst/>
            </a:prstGeom>
            <a:noFill/>
          </p:spPr>
          <p:txBody>
            <a:bodyPr wrap="none" anchor="ctr">
              <a:spAutoFit/>
              <a:scene3d>
                <a:camera prst="orthographicFront">
                  <a:rot lat="21540000" lon="0" rev="0"/>
                </a:camera>
                <a:lightRig rig="threePt" dir="t"/>
              </a:scene3d>
            </a:bodyPr>
            <a:lstStyle/>
            <a:p>
              <a:pPr algn="ctr">
                <a:defRPr/>
              </a:pPr>
              <a:r>
                <a:rPr lang="en-US" sz="500" b="1" dirty="0">
                  <a:solidFill>
                    <a:schemeClr val="accent6">
                      <a:lumMod val="75000"/>
                    </a:schemeClr>
                  </a:solidFill>
                </a:rPr>
                <a:t>E</a:t>
              </a:r>
              <a:endParaRPr lang="ru-RU" sz="500" b="1" dirty="0">
                <a:solidFill>
                  <a:schemeClr val="accent6">
                    <a:lumMod val="75000"/>
                  </a:schemeClr>
                </a:solidFill>
              </a:endParaRPr>
            </a:p>
          </p:txBody>
        </p:sp>
      </p:grpSp>
      <p:grpSp>
        <p:nvGrpSpPr>
          <p:cNvPr id="12" name="Группа 128"/>
          <p:cNvGrpSpPr>
            <a:grpSpLocks/>
          </p:cNvGrpSpPr>
          <p:nvPr/>
        </p:nvGrpSpPr>
        <p:grpSpPr bwMode="auto">
          <a:xfrm>
            <a:off x="5982981" y="4117361"/>
            <a:ext cx="227947" cy="216000"/>
            <a:chOff x="630290" y="5349231"/>
            <a:chExt cx="1293333" cy="1243013"/>
          </a:xfrm>
          <a:effectLst>
            <a:outerShdw dist="50800" dir="5400000" sx="1000" sy="1000" algn="ctr" rotWithShape="0">
              <a:srgbClr val="000000">
                <a:alpha val="43137"/>
              </a:srgbClr>
            </a:outerShdw>
          </a:effectLst>
        </p:grpSpPr>
        <p:pic>
          <p:nvPicPr>
            <p:cNvPr id="130" name="Picture 3"/>
            <p:cNvPicPr>
              <a:picLocks noChangeAspect="1" noChangeArrowheads="1"/>
            </p:cNvPicPr>
            <p:nvPr/>
          </p:nvPicPr>
          <p:blipFill>
            <a:blip r:embed="rId5" cstate="print">
              <a:extLst/>
            </a:blip>
            <a:srcRect/>
            <a:stretch>
              <a:fillRect/>
            </a:stretch>
          </p:blipFill>
          <p:spPr bwMode="auto">
            <a:xfrm>
              <a:off x="664185" y="5349231"/>
              <a:ext cx="1225550" cy="1243013"/>
            </a:xfrm>
            <a:prstGeom prst="rect">
              <a:avLst/>
            </a:prstGeom>
            <a:noFill/>
            <a:ln>
              <a:noFill/>
            </a:ln>
            <a:extLst/>
          </p:spPr>
        </p:pic>
        <p:sp>
          <p:nvSpPr>
            <p:cNvPr id="131" name="TextBox 130"/>
            <p:cNvSpPr txBox="1"/>
            <p:nvPr/>
          </p:nvSpPr>
          <p:spPr>
            <a:xfrm>
              <a:off x="630290" y="5476611"/>
              <a:ext cx="1293333" cy="974137"/>
            </a:xfrm>
            <a:prstGeom prst="rect">
              <a:avLst/>
            </a:prstGeom>
            <a:noFill/>
          </p:spPr>
          <p:txBody>
            <a:bodyPr wrap="none" anchor="ctr">
              <a:spAutoFit/>
              <a:scene3d>
                <a:camera prst="orthographicFront">
                  <a:rot lat="21540000" lon="0" rev="0"/>
                </a:camera>
                <a:lightRig rig="threePt" dir="t"/>
              </a:scene3d>
            </a:bodyPr>
            <a:lstStyle/>
            <a:p>
              <a:pPr algn="ctr">
                <a:defRPr/>
              </a:pPr>
              <a:r>
                <a:rPr lang="en-US" sz="500" b="1" dirty="0">
                  <a:solidFill>
                    <a:schemeClr val="accent6">
                      <a:lumMod val="75000"/>
                    </a:schemeClr>
                  </a:solidFill>
                </a:rPr>
                <a:t>E</a:t>
              </a:r>
              <a:endParaRPr lang="ru-RU" sz="500" b="1" dirty="0">
                <a:solidFill>
                  <a:schemeClr val="accent6">
                    <a:lumMod val="75000"/>
                  </a:schemeClr>
                </a:solidFill>
              </a:endParaRPr>
            </a:p>
          </p:txBody>
        </p:sp>
      </p:grpSp>
      <p:cxnSp>
        <p:nvCxnSpPr>
          <p:cNvPr id="95" name="Прямая со стрелкой 94"/>
          <p:cNvCxnSpPr>
            <a:cxnSpLocks noChangeShapeType="1"/>
            <a:stCxn id="109" idx="3"/>
            <a:endCxn id="90" idx="2"/>
          </p:cNvCxnSpPr>
          <p:nvPr/>
        </p:nvCxnSpPr>
        <p:spPr bwMode="auto">
          <a:xfrm flipH="1">
            <a:off x="1270919" y="4539010"/>
            <a:ext cx="7433790" cy="1602581"/>
          </a:xfrm>
          <a:prstGeom prst="bentConnector4">
            <a:avLst>
              <a:gd name="adj1" fmla="val -3075"/>
              <a:gd name="adj2" fmla="val 114264"/>
            </a:avLst>
          </a:prstGeom>
          <a:noFill/>
          <a:ln w="38100" algn="ctr">
            <a:solidFill>
              <a:srgbClr val="CC3300"/>
            </a:solidFill>
            <a:round/>
            <a:headEnd type="none" w="med" len="med"/>
            <a:tailEnd type="arrow" w="med" len="med"/>
          </a:ln>
          <a:extLst>
            <a:ext uri="{909E8E84-426E-40DD-AFC4-6F175D3DCCD1}">
              <a14:hiddenFill xmlns:a14="http://schemas.microsoft.com/office/drawing/2010/main">
                <a:noFill/>
              </a14:hiddenFill>
            </a:ext>
          </a:extLst>
        </p:spPr>
      </p:cxnSp>
      <p:sp>
        <p:nvSpPr>
          <p:cNvPr id="106" name="TextBox 93"/>
          <p:cNvSpPr txBox="1">
            <a:spLocks noChangeArrowheads="1"/>
          </p:cNvSpPr>
          <p:nvPr/>
        </p:nvSpPr>
        <p:spPr bwMode="auto">
          <a:xfrm>
            <a:off x="579859" y="4981025"/>
            <a:ext cx="50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ts val="300"/>
              </a:spcBef>
            </a:pPr>
            <a:r>
              <a:rPr lang="en-US" altLang="ru-RU" sz="1200" b="1" dirty="0" smtClean="0">
                <a:solidFill>
                  <a:srgbClr val="308A00"/>
                </a:solidFill>
                <a:cs typeface="Tahoma" pitchFamily="34" charset="0"/>
              </a:rPr>
              <a:t>ERP</a:t>
            </a:r>
            <a:endParaRPr lang="ru-RU" altLang="ru-RU" sz="1200" b="1" dirty="0">
              <a:solidFill>
                <a:srgbClr val="308A00"/>
              </a:solidFill>
              <a:cs typeface="Tahoma" pitchFamily="34" charset="0"/>
            </a:endParaRPr>
          </a:p>
        </p:txBody>
      </p:sp>
      <p:grpSp>
        <p:nvGrpSpPr>
          <p:cNvPr id="9" name="Группа 114"/>
          <p:cNvGrpSpPr>
            <a:grpSpLocks/>
          </p:cNvGrpSpPr>
          <p:nvPr/>
        </p:nvGrpSpPr>
        <p:grpSpPr bwMode="auto">
          <a:xfrm>
            <a:off x="4626675" y="4125715"/>
            <a:ext cx="227947" cy="216000"/>
            <a:chOff x="630290" y="5349231"/>
            <a:chExt cx="1293333" cy="1243013"/>
          </a:xfrm>
          <a:effectLst>
            <a:outerShdw dist="50800" dir="5400000" sx="1000" sy="1000" algn="ctr" rotWithShape="0">
              <a:srgbClr val="000000">
                <a:alpha val="43137"/>
              </a:srgbClr>
            </a:outerShdw>
          </a:effectLst>
        </p:grpSpPr>
        <p:pic>
          <p:nvPicPr>
            <p:cNvPr id="118" name="Picture 3"/>
            <p:cNvPicPr>
              <a:picLocks noChangeAspect="1" noChangeArrowheads="1"/>
            </p:cNvPicPr>
            <p:nvPr/>
          </p:nvPicPr>
          <p:blipFill>
            <a:blip r:embed="rId5" cstate="print">
              <a:extLst/>
            </a:blip>
            <a:srcRect/>
            <a:stretch>
              <a:fillRect/>
            </a:stretch>
          </p:blipFill>
          <p:spPr bwMode="auto">
            <a:xfrm>
              <a:off x="664185" y="5349231"/>
              <a:ext cx="1225550" cy="1243013"/>
            </a:xfrm>
            <a:prstGeom prst="rect">
              <a:avLst/>
            </a:prstGeom>
            <a:noFill/>
            <a:ln>
              <a:noFill/>
            </a:ln>
            <a:extLst/>
          </p:spPr>
        </p:pic>
        <p:sp>
          <p:nvSpPr>
            <p:cNvPr id="119" name="TextBox 118"/>
            <p:cNvSpPr txBox="1"/>
            <p:nvPr/>
          </p:nvSpPr>
          <p:spPr>
            <a:xfrm>
              <a:off x="630290" y="5476611"/>
              <a:ext cx="1293333" cy="974137"/>
            </a:xfrm>
            <a:prstGeom prst="rect">
              <a:avLst/>
            </a:prstGeom>
            <a:noFill/>
          </p:spPr>
          <p:txBody>
            <a:bodyPr wrap="none" anchor="ctr">
              <a:spAutoFit/>
              <a:scene3d>
                <a:camera prst="orthographicFront">
                  <a:rot lat="21540000" lon="0" rev="0"/>
                </a:camera>
                <a:lightRig rig="threePt" dir="t"/>
              </a:scene3d>
            </a:bodyPr>
            <a:lstStyle/>
            <a:p>
              <a:pPr algn="ctr">
                <a:defRPr/>
              </a:pPr>
              <a:r>
                <a:rPr lang="en-US" sz="500" b="1" dirty="0">
                  <a:solidFill>
                    <a:schemeClr val="accent6">
                      <a:lumMod val="75000"/>
                    </a:schemeClr>
                  </a:solidFill>
                </a:rPr>
                <a:t>E</a:t>
              </a:r>
              <a:endParaRPr lang="ru-RU" sz="500" b="1" dirty="0">
                <a:solidFill>
                  <a:schemeClr val="accent6">
                    <a:lumMod val="75000"/>
                  </a:schemeClr>
                </a:solidFill>
              </a:endParaRPr>
            </a:p>
          </p:txBody>
        </p:sp>
      </p:grpSp>
      <p:grpSp>
        <p:nvGrpSpPr>
          <p:cNvPr id="11" name="Группа 125"/>
          <p:cNvGrpSpPr>
            <a:grpSpLocks/>
          </p:cNvGrpSpPr>
          <p:nvPr/>
        </p:nvGrpSpPr>
        <p:grpSpPr bwMode="auto">
          <a:xfrm>
            <a:off x="4633460" y="3419193"/>
            <a:ext cx="252000" cy="216000"/>
            <a:chOff x="598466" y="5349231"/>
            <a:chExt cx="1429807" cy="1243013"/>
          </a:xfrm>
          <a:effectLst>
            <a:outerShdw dist="50800" dir="5400000" sx="1000" sy="1000" algn="ctr" rotWithShape="0">
              <a:srgbClr val="000000">
                <a:alpha val="43137"/>
              </a:srgbClr>
            </a:outerShdw>
          </a:effectLst>
        </p:grpSpPr>
        <p:pic>
          <p:nvPicPr>
            <p:cNvPr id="127" name="Picture 3"/>
            <p:cNvPicPr>
              <a:picLocks noChangeAspect="1" noChangeArrowheads="1"/>
            </p:cNvPicPr>
            <p:nvPr/>
          </p:nvPicPr>
          <p:blipFill>
            <a:blip r:embed="rId5" cstate="print">
              <a:extLst/>
            </a:blip>
            <a:srcRect/>
            <a:stretch>
              <a:fillRect/>
            </a:stretch>
          </p:blipFill>
          <p:spPr bwMode="auto">
            <a:xfrm>
              <a:off x="664185" y="5349231"/>
              <a:ext cx="1225550" cy="1243013"/>
            </a:xfrm>
            <a:prstGeom prst="rect">
              <a:avLst/>
            </a:prstGeom>
            <a:noFill/>
            <a:ln>
              <a:noFill/>
            </a:ln>
            <a:extLst/>
          </p:spPr>
        </p:pic>
        <p:sp>
          <p:nvSpPr>
            <p:cNvPr id="128" name="TextBox 127"/>
            <p:cNvSpPr txBox="1"/>
            <p:nvPr/>
          </p:nvSpPr>
          <p:spPr>
            <a:xfrm>
              <a:off x="598466" y="5452499"/>
              <a:ext cx="1429807" cy="1062696"/>
            </a:xfrm>
            <a:prstGeom prst="rect">
              <a:avLst/>
            </a:prstGeom>
            <a:noFill/>
          </p:spPr>
          <p:txBody>
            <a:bodyPr wrap="none">
              <a:spAutoFit/>
              <a:scene3d>
                <a:camera prst="orthographicFront">
                  <a:rot lat="21540000" lon="0" rev="0"/>
                </a:camera>
                <a:lightRig rig="threePt" dir="t"/>
              </a:scene3d>
            </a:bodyPr>
            <a:lstStyle/>
            <a:p>
              <a:pPr algn="ctr">
                <a:defRPr/>
              </a:pPr>
              <a:r>
                <a:rPr lang="ru-RU" sz="600" b="1" dirty="0">
                  <a:solidFill>
                    <a:schemeClr val="accent6">
                      <a:lumMod val="75000"/>
                    </a:schemeClr>
                  </a:solidFill>
                </a:rPr>
                <a:t>Э</a:t>
              </a:r>
            </a:p>
          </p:txBody>
        </p:sp>
      </p:grpSp>
      <p:grpSp>
        <p:nvGrpSpPr>
          <p:cNvPr id="8" name="Группа 110"/>
          <p:cNvGrpSpPr>
            <a:grpSpLocks/>
          </p:cNvGrpSpPr>
          <p:nvPr/>
        </p:nvGrpSpPr>
        <p:grpSpPr bwMode="auto">
          <a:xfrm>
            <a:off x="4411788" y="3422569"/>
            <a:ext cx="227947" cy="216000"/>
            <a:chOff x="630290" y="5349231"/>
            <a:chExt cx="1293333" cy="1243013"/>
          </a:xfrm>
          <a:effectLst>
            <a:outerShdw dist="50800" dir="5400000" sx="1000" sy="1000" algn="ctr" rotWithShape="0">
              <a:srgbClr val="000000">
                <a:alpha val="43137"/>
              </a:srgbClr>
            </a:outerShdw>
          </a:effectLst>
        </p:grpSpPr>
        <p:pic>
          <p:nvPicPr>
            <p:cNvPr id="113" name="Picture 3"/>
            <p:cNvPicPr>
              <a:picLocks noChangeAspect="1" noChangeArrowheads="1"/>
            </p:cNvPicPr>
            <p:nvPr/>
          </p:nvPicPr>
          <p:blipFill>
            <a:blip r:embed="rId5" cstate="print">
              <a:extLst/>
            </a:blip>
            <a:srcRect/>
            <a:stretch>
              <a:fillRect/>
            </a:stretch>
          </p:blipFill>
          <p:spPr bwMode="auto">
            <a:xfrm>
              <a:off x="664185" y="5349231"/>
              <a:ext cx="1225550" cy="1243013"/>
            </a:xfrm>
            <a:prstGeom prst="rect">
              <a:avLst/>
            </a:prstGeom>
            <a:noFill/>
            <a:ln>
              <a:noFill/>
            </a:ln>
            <a:extLst/>
          </p:spPr>
        </p:pic>
        <p:sp>
          <p:nvSpPr>
            <p:cNvPr id="114" name="TextBox 113"/>
            <p:cNvSpPr txBox="1"/>
            <p:nvPr/>
          </p:nvSpPr>
          <p:spPr>
            <a:xfrm>
              <a:off x="630290" y="5476611"/>
              <a:ext cx="1293333" cy="974137"/>
            </a:xfrm>
            <a:prstGeom prst="rect">
              <a:avLst/>
            </a:prstGeom>
            <a:noFill/>
          </p:spPr>
          <p:txBody>
            <a:bodyPr wrap="none" anchor="ctr">
              <a:spAutoFit/>
              <a:scene3d>
                <a:camera prst="orthographicFront">
                  <a:rot lat="21540000" lon="0" rev="0"/>
                </a:camera>
                <a:lightRig rig="threePt" dir="t"/>
              </a:scene3d>
            </a:bodyPr>
            <a:lstStyle/>
            <a:p>
              <a:pPr algn="ctr">
                <a:defRPr/>
              </a:pPr>
              <a:r>
                <a:rPr lang="en-US" sz="500" b="1" dirty="0">
                  <a:solidFill>
                    <a:schemeClr val="accent6">
                      <a:lumMod val="75000"/>
                    </a:schemeClr>
                  </a:solidFill>
                </a:rPr>
                <a:t>E</a:t>
              </a:r>
              <a:endParaRPr lang="ru-RU" sz="500" b="1" dirty="0">
                <a:solidFill>
                  <a:schemeClr val="accent6">
                    <a:lumMod val="75000"/>
                  </a:schemeClr>
                </a:solidFill>
              </a:endParaRPr>
            </a:p>
          </p:txBody>
        </p:sp>
      </p:grpSp>
      <p:cxnSp>
        <p:nvCxnSpPr>
          <p:cNvPr id="99" name="Прямая со стрелкой 98"/>
          <p:cNvCxnSpPr/>
          <p:nvPr/>
        </p:nvCxnSpPr>
        <p:spPr bwMode="auto">
          <a:xfrm>
            <a:off x="7258174" y="4579491"/>
            <a:ext cx="144000" cy="0"/>
          </a:xfrm>
          <a:prstGeom prst="straightConnector1">
            <a:avLst/>
          </a:prstGeom>
          <a:solidFill>
            <a:srgbClr val="F9E383">
              <a:alpha val="50000"/>
            </a:srgbClr>
          </a:solidFill>
          <a:ln w="19050" cap="flat" cmpd="sng" algn="ctr">
            <a:solidFill>
              <a:schemeClr val="tx1">
                <a:lumMod val="75000"/>
                <a:lumOff val="25000"/>
              </a:schemeClr>
            </a:solidFill>
            <a:prstDash val="solid"/>
            <a:round/>
            <a:headEnd type="none" w="med" len="med"/>
            <a:tailEnd type="triangle" w="med" len="med"/>
          </a:ln>
          <a:effectLst/>
          <a:extLst/>
        </p:spPr>
      </p:cxnSp>
      <p:pic>
        <p:nvPicPr>
          <p:cNvPr id="83" name="Picture 4" descr="C:\Users\Spevak_D\Downloads\Coat_of_Arms_of_the_Russian_Federation_2.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2135" y="2749178"/>
            <a:ext cx="353385" cy="38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 name="Группа 101"/>
          <p:cNvGrpSpPr>
            <a:grpSpLocks/>
          </p:cNvGrpSpPr>
          <p:nvPr/>
        </p:nvGrpSpPr>
        <p:grpSpPr bwMode="auto">
          <a:xfrm>
            <a:off x="5968453" y="2706240"/>
            <a:ext cx="252000" cy="216000"/>
            <a:chOff x="598466" y="5349231"/>
            <a:chExt cx="1429807" cy="1243013"/>
          </a:xfrm>
          <a:effectLst>
            <a:outerShdw dist="50800" dir="5400000" sx="1000" sy="1000" algn="ctr" rotWithShape="0">
              <a:srgbClr val="000000">
                <a:alpha val="43137"/>
              </a:srgbClr>
            </a:outerShdw>
          </a:effectLst>
        </p:grpSpPr>
        <p:pic>
          <p:nvPicPr>
            <p:cNvPr id="102" name="Picture 3"/>
            <p:cNvPicPr>
              <a:picLocks noChangeAspect="1" noChangeArrowheads="1"/>
            </p:cNvPicPr>
            <p:nvPr/>
          </p:nvPicPr>
          <p:blipFill>
            <a:blip r:embed="rId5" cstate="print">
              <a:extLst/>
            </a:blip>
            <a:srcRect/>
            <a:stretch>
              <a:fillRect/>
            </a:stretch>
          </p:blipFill>
          <p:spPr bwMode="auto">
            <a:xfrm>
              <a:off x="664185" y="5349231"/>
              <a:ext cx="1225550" cy="1243013"/>
            </a:xfrm>
            <a:prstGeom prst="rect">
              <a:avLst/>
            </a:prstGeom>
            <a:noFill/>
            <a:ln>
              <a:noFill/>
            </a:ln>
            <a:extLst/>
          </p:spPr>
        </p:pic>
        <p:sp>
          <p:nvSpPr>
            <p:cNvPr id="107" name="TextBox 106"/>
            <p:cNvSpPr txBox="1"/>
            <p:nvPr/>
          </p:nvSpPr>
          <p:spPr>
            <a:xfrm>
              <a:off x="598466" y="5452499"/>
              <a:ext cx="1429807" cy="1062696"/>
            </a:xfrm>
            <a:prstGeom prst="rect">
              <a:avLst/>
            </a:prstGeom>
            <a:noFill/>
          </p:spPr>
          <p:txBody>
            <a:bodyPr wrap="none">
              <a:spAutoFit/>
              <a:scene3d>
                <a:camera prst="orthographicFront">
                  <a:rot lat="21540000" lon="0" rev="0"/>
                </a:camera>
                <a:lightRig rig="threePt" dir="t"/>
              </a:scene3d>
            </a:bodyPr>
            <a:lstStyle/>
            <a:p>
              <a:pPr algn="ctr">
                <a:defRPr/>
              </a:pPr>
              <a:r>
                <a:rPr lang="ru-RU" sz="600" b="1" dirty="0">
                  <a:solidFill>
                    <a:schemeClr val="accent6">
                      <a:lumMod val="75000"/>
                    </a:schemeClr>
                  </a:solidFill>
                </a:rPr>
                <a:t>Э</a:t>
              </a:r>
            </a:p>
          </p:txBody>
        </p:sp>
      </p:grpSp>
    </p:spTree>
    <p:extLst>
      <p:ext uri="{BB962C8B-B14F-4D97-AF65-F5344CB8AC3E}">
        <p14:creationId xmlns:p14="http://schemas.microsoft.com/office/powerpoint/2010/main" val="923240776"/>
      </p:ext>
    </p:extLst>
  </p:cSld>
  <p:clrMapOvr>
    <a:masterClrMapping/>
  </p:clrMapOvr>
  <p:transition advTm="83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2275" y="152400"/>
            <a:ext cx="5796229" cy="1081088"/>
          </a:xfrm>
        </p:spPr>
        <p:txBody>
          <a:bodyPr/>
          <a:lstStyle/>
          <a:p>
            <a:r>
              <a:rPr lang="ru-RU" dirty="0" smtClean="0"/>
              <a:t>Карта процесса</a:t>
            </a:r>
            <a:endParaRPr lang="ru-RU" dirty="0"/>
          </a:p>
        </p:txBody>
      </p:sp>
      <p:sp>
        <p:nvSpPr>
          <p:cNvPr id="4" name="Номер слайда 3"/>
          <p:cNvSpPr>
            <a:spLocks noGrp="1"/>
          </p:cNvSpPr>
          <p:nvPr>
            <p:ph type="sldNum" sz="quarter" idx="11"/>
          </p:nvPr>
        </p:nvSpPr>
        <p:spPr>
          <a:xfrm>
            <a:off x="8180698" y="6403175"/>
            <a:ext cx="766762" cy="260350"/>
          </a:xfrm>
        </p:spPr>
        <p:txBody>
          <a:bodyPr/>
          <a:lstStyle/>
          <a:p>
            <a:pPr>
              <a:defRPr/>
            </a:pPr>
            <a:fld id="{5007AF4B-D67C-4129-86EF-FE2A65D9E95E}" type="slidenum">
              <a:rPr lang="ru-RU" altLang="ru-RU" smtClean="0"/>
              <a:pPr>
                <a:defRPr/>
              </a:pPr>
              <a:t>5</a:t>
            </a:fld>
            <a:endParaRPr lang="ru-RU" altLang="ru-RU" dirty="0"/>
          </a:p>
        </p:txBody>
      </p:sp>
      <p:sp>
        <p:nvSpPr>
          <p:cNvPr id="6" name="TextBox 5"/>
          <p:cNvSpPr txBox="1"/>
          <p:nvPr/>
        </p:nvSpPr>
        <p:spPr>
          <a:xfrm>
            <a:off x="0" y="1322184"/>
            <a:ext cx="1907704"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Бюджетирование закупок</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1835848" y="1322184"/>
            <a:ext cx="1368000" cy="738664"/>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План потребности</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cxnSp>
        <p:nvCxnSpPr>
          <p:cNvPr id="15" name="Прямая соединительная линия 14"/>
          <p:cNvCxnSpPr/>
          <p:nvPr/>
        </p:nvCxnSpPr>
        <p:spPr>
          <a:xfrm>
            <a:off x="87488" y="2057698"/>
            <a:ext cx="8989486" cy="0"/>
          </a:xfrm>
          <a:prstGeom prst="line">
            <a:avLst/>
          </a:prstGeom>
          <a:ln w="381000" cmpd="tri"/>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75856" y="1322184"/>
            <a:ext cx="1141981"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План закупок</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427984" y="1322184"/>
            <a:ext cx="1620000"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Подготовка к закупкам</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024200" y="1322184"/>
            <a:ext cx="1620000"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Проведение закупок</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7429738" y="1322184"/>
            <a:ext cx="1620000"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Исполнение потребности</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10" name="Стрелка вправо 9"/>
          <p:cNvSpPr/>
          <p:nvPr/>
        </p:nvSpPr>
        <p:spPr bwMode="auto">
          <a:xfrm>
            <a:off x="982110"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65" name="Стрелка вправо 64"/>
          <p:cNvSpPr/>
          <p:nvPr/>
        </p:nvSpPr>
        <p:spPr bwMode="auto">
          <a:xfrm>
            <a:off x="2483768"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2" name="Стрелка вправо 81"/>
          <p:cNvSpPr/>
          <p:nvPr/>
        </p:nvSpPr>
        <p:spPr bwMode="auto">
          <a:xfrm>
            <a:off x="3963332"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3" name="Стрелка вправо 82"/>
          <p:cNvSpPr/>
          <p:nvPr/>
        </p:nvSpPr>
        <p:spPr bwMode="auto">
          <a:xfrm>
            <a:off x="5414421"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4" name="Стрелка вправо 83"/>
          <p:cNvSpPr/>
          <p:nvPr/>
        </p:nvSpPr>
        <p:spPr bwMode="auto">
          <a:xfrm>
            <a:off x="6957085"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6" name="Стрелка вправо 85"/>
          <p:cNvSpPr/>
          <p:nvPr/>
        </p:nvSpPr>
        <p:spPr bwMode="auto">
          <a:xfrm>
            <a:off x="8556524"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592" y="1730776"/>
            <a:ext cx="675775" cy="675775"/>
          </a:xfrm>
          <a:prstGeom prst="rect">
            <a:avLst/>
          </a:prstGeom>
        </p:spPr>
      </p:pic>
      <p:cxnSp>
        <p:nvCxnSpPr>
          <p:cNvPr id="88" name="Прямая соединительная линия 87"/>
          <p:cNvCxnSpPr/>
          <p:nvPr/>
        </p:nvCxnSpPr>
        <p:spPr>
          <a:xfrm flipV="1">
            <a:off x="4072621" y="2246068"/>
            <a:ext cx="0" cy="2016000"/>
          </a:xfrm>
          <a:prstGeom prst="line">
            <a:avLst/>
          </a:prstGeom>
          <a:ln w="254000" cmpd="tri"/>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flipH="1" flipV="1">
            <a:off x="2570360" y="2245300"/>
            <a:ext cx="0" cy="201600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089759" y="2460281"/>
            <a:ext cx="1322001" cy="461665"/>
          </a:xfrm>
          <a:prstGeom prst="rect">
            <a:avLst/>
          </a:prstGeom>
          <a:noFill/>
        </p:spPr>
        <p:txBody>
          <a:bodyPr wrap="square" rtlCol="0">
            <a:spAutoFit/>
          </a:bodyPr>
          <a:lstStyle/>
          <a:p>
            <a:pPr algn="r"/>
            <a:r>
              <a:rPr lang="ru-RU" sz="1200" dirty="0" smtClean="0"/>
              <a:t>Сбор потребности</a:t>
            </a:r>
            <a:endParaRPr lang="ru-RU" sz="1200" dirty="0"/>
          </a:p>
        </p:txBody>
      </p:sp>
      <p:sp>
        <p:nvSpPr>
          <p:cNvPr id="97" name="TextBox 96"/>
          <p:cNvSpPr txBox="1"/>
          <p:nvPr/>
        </p:nvSpPr>
        <p:spPr>
          <a:xfrm>
            <a:off x="1089759" y="3190770"/>
            <a:ext cx="1322001" cy="461665"/>
          </a:xfrm>
          <a:prstGeom prst="rect">
            <a:avLst/>
          </a:prstGeom>
          <a:noFill/>
        </p:spPr>
        <p:txBody>
          <a:bodyPr wrap="square" rtlCol="0">
            <a:spAutoFit/>
          </a:bodyPr>
          <a:lstStyle>
            <a:defPPr>
              <a:defRPr lang="ru-RU"/>
            </a:defPPr>
            <a:lvl1pPr algn="r">
              <a:defRPr sz="1200"/>
            </a:lvl1pPr>
          </a:lstStyle>
          <a:p>
            <a:r>
              <a:rPr lang="ru-RU" dirty="0"/>
              <a:t>Консолидация потребности</a:t>
            </a:r>
          </a:p>
        </p:txBody>
      </p:sp>
      <p:sp>
        <p:nvSpPr>
          <p:cNvPr id="98" name="TextBox 97"/>
          <p:cNvSpPr txBox="1"/>
          <p:nvPr/>
        </p:nvSpPr>
        <p:spPr>
          <a:xfrm>
            <a:off x="1089759" y="3738052"/>
            <a:ext cx="1322001" cy="646331"/>
          </a:xfrm>
          <a:prstGeom prst="rect">
            <a:avLst/>
          </a:prstGeom>
          <a:noFill/>
        </p:spPr>
        <p:txBody>
          <a:bodyPr wrap="square" rtlCol="0">
            <a:spAutoFit/>
          </a:bodyPr>
          <a:lstStyle/>
          <a:p>
            <a:pPr algn="r"/>
            <a:r>
              <a:rPr lang="ru-RU" sz="1200" dirty="0"/>
              <a:t>Источники покрытия потребности</a:t>
            </a:r>
          </a:p>
        </p:txBody>
      </p:sp>
      <p:sp>
        <p:nvSpPr>
          <p:cNvPr id="99" name="TextBox 98"/>
          <p:cNvSpPr txBox="1"/>
          <p:nvPr/>
        </p:nvSpPr>
        <p:spPr>
          <a:xfrm>
            <a:off x="2890441" y="2471527"/>
            <a:ext cx="1008903" cy="461665"/>
          </a:xfrm>
          <a:prstGeom prst="rect">
            <a:avLst/>
          </a:prstGeom>
          <a:noFill/>
        </p:spPr>
        <p:txBody>
          <a:bodyPr wrap="square" rtlCol="0">
            <a:spAutoFit/>
          </a:bodyPr>
          <a:lstStyle/>
          <a:p>
            <a:pPr algn="r"/>
            <a:r>
              <a:rPr lang="ru-RU" sz="1200" dirty="0" smtClean="0"/>
              <a:t>Строки плана</a:t>
            </a:r>
            <a:endParaRPr lang="ru-RU" sz="1200" dirty="0"/>
          </a:p>
        </p:txBody>
      </p:sp>
      <p:sp>
        <p:nvSpPr>
          <p:cNvPr id="100" name="TextBox 99"/>
          <p:cNvSpPr txBox="1"/>
          <p:nvPr/>
        </p:nvSpPr>
        <p:spPr>
          <a:xfrm>
            <a:off x="2873537" y="3192479"/>
            <a:ext cx="1044000" cy="461665"/>
          </a:xfrm>
          <a:prstGeom prst="rect">
            <a:avLst/>
          </a:prstGeom>
          <a:noFill/>
        </p:spPr>
        <p:txBody>
          <a:bodyPr wrap="square" rtlCol="0">
            <a:spAutoFit/>
          </a:bodyPr>
          <a:lstStyle/>
          <a:p>
            <a:pPr algn="r"/>
            <a:r>
              <a:rPr lang="ru-RU" sz="1200" dirty="0" smtClean="0"/>
              <a:t>Корректировка плана</a:t>
            </a:r>
            <a:endParaRPr lang="ru-RU" sz="1200" dirty="0"/>
          </a:p>
        </p:txBody>
      </p:sp>
      <p:cxnSp>
        <p:nvCxnSpPr>
          <p:cNvPr id="101" name="Прямая соединительная линия 100"/>
          <p:cNvCxnSpPr/>
          <p:nvPr/>
        </p:nvCxnSpPr>
        <p:spPr>
          <a:xfrm flipV="1">
            <a:off x="5522663" y="2245300"/>
            <a:ext cx="0" cy="273600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230668" y="2451572"/>
            <a:ext cx="1188000" cy="461665"/>
          </a:xfrm>
          <a:prstGeom prst="rect">
            <a:avLst/>
          </a:prstGeom>
          <a:noFill/>
        </p:spPr>
        <p:txBody>
          <a:bodyPr wrap="square" rtlCol="0">
            <a:spAutoFit/>
          </a:bodyPr>
          <a:lstStyle/>
          <a:p>
            <a:pPr algn="r"/>
            <a:r>
              <a:rPr lang="ru-RU" sz="1200" dirty="0" smtClean="0"/>
              <a:t>Аккредитация поставщиков</a:t>
            </a:r>
            <a:endParaRPr lang="ru-RU" sz="1200" dirty="0"/>
          </a:p>
        </p:txBody>
      </p:sp>
      <p:sp>
        <p:nvSpPr>
          <p:cNvPr id="103" name="TextBox 102"/>
          <p:cNvSpPr txBox="1"/>
          <p:nvPr/>
        </p:nvSpPr>
        <p:spPr>
          <a:xfrm>
            <a:off x="4221436" y="3155154"/>
            <a:ext cx="1188000" cy="461665"/>
          </a:xfrm>
          <a:prstGeom prst="rect">
            <a:avLst/>
          </a:prstGeom>
          <a:noFill/>
        </p:spPr>
        <p:txBody>
          <a:bodyPr wrap="square" rtlCol="0">
            <a:spAutoFit/>
          </a:bodyPr>
          <a:lstStyle/>
          <a:p>
            <a:pPr algn="r"/>
            <a:r>
              <a:rPr lang="ru-RU" sz="1200" dirty="0" smtClean="0"/>
              <a:t>Подготовка к закупкам</a:t>
            </a:r>
            <a:endParaRPr lang="ru-RU" sz="1200" dirty="0"/>
          </a:p>
        </p:txBody>
      </p:sp>
      <p:sp>
        <p:nvSpPr>
          <p:cNvPr id="104" name="TextBox 103"/>
          <p:cNvSpPr txBox="1"/>
          <p:nvPr/>
        </p:nvSpPr>
        <p:spPr>
          <a:xfrm>
            <a:off x="4221436" y="3836457"/>
            <a:ext cx="1188000" cy="461665"/>
          </a:xfrm>
          <a:prstGeom prst="rect">
            <a:avLst/>
          </a:prstGeom>
          <a:noFill/>
        </p:spPr>
        <p:txBody>
          <a:bodyPr wrap="square" rtlCol="0">
            <a:spAutoFit/>
          </a:bodyPr>
          <a:lstStyle/>
          <a:p>
            <a:pPr algn="r"/>
            <a:r>
              <a:rPr lang="ru-RU" sz="1200" dirty="0" smtClean="0"/>
              <a:t>Публикация на ЭТП</a:t>
            </a:r>
            <a:endParaRPr lang="ru-RU" sz="1200" dirty="0"/>
          </a:p>
        </p:txBody>
      </p:sp>
      <p:cxnSp>
        <p:nvCxnSpPr>
          <p:cNvPr id="105" name="Прямая соединительная линия 104"/>
          <p:cNvCxnSpPr/>
          <p:nvPr/>
        </p:nvCxnSpPr>
        <p:spPr>
          <a:xfrm flipH="1" flipV="1">
            <a:off x="7054512" y="2245300"/>
            <a:ext cx="0" cy="273600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5752322" y="2451572"/>
            <a:ext cx="1188000" cy="461665"/>
          </a:xfrm>
          <a:prstGeom prst="rect">
            <a:avLst/>
          </a:prstGeom>
          <a:noFill/>
        </p:spPr>
        <p:txBody>
          <a:bodyPr wrap="square" rtlCol="0">
            <a:spAutoFit/>
          </a:bodyPr>
          <a:lstStyle/>
          <a:p>
            <a:pPr algn="r"/>
            <a:r>
              <a:rPr lang="ru-RU" sz="1200" dirty="0" smtClean="0"/>
              <a:t>Квалификационный отбор</a:t>
            </a:r>
            <a:endParaRPr lang="ru-RU" sz="1200" dirty="0"/>
          </a:p>
        </p:txBody>
      </p:sp>
      <p:sp>
        <p:nvSpPr>
          <p:cNvPr id="107" name="TextBox 106"/>
          <p:cNvSpPr txBox="1"/>
          <p:nvPr/>
        </p:nvSpPr>
        <p:spPr>
          <a:xfrm>
            <a:off x="5743090" y="3155154"/>
            <a:ext cx="1188000" cy="461665"/>
          </a:xfrm>
          <a:prstGeom prst="rect">
            <a:avLst/>
          </a:prstGeom>
          <a:noFill/>
        </p:spPr>
        <p:txBody>
          <a:bodyPr wrap="square" rtlCol="0">
            <a:spAutoFit/>
          </a:bodyPr>
          <a:lstStyle/>
          <a:p>
            <a:pPr algn="r"/>
            <a:r>
              <a:rPr lang="ru-RU" sz="1200" dirty="0" smtClean="0"/>
              <a:t>Проведение торгов</a:t>
            </a:r>
            <a:endParaRPr lang="ru-RU" sz="1200" dirty="0"/>
          </a:p>
        </p:txBody>
      </p:sp>
      <p:sp>
        <p:nvSpPr>
          <p:cNvPr id="108" name="TextBox 107"/>
          <p:cNvSpPr txBox="1"/>
          <p:nvPr/>
        </p:nvSpPr>
        <p:spPr>
          <a:xfrm>
            <a:off x="5743090" y="3836457"/>
            <a:ext cx="1188000" cy="461665"/>
          </a:xfrm>
          <a:prstGeom prst="rect">
            <a:avLst/>
          </a:prstGeom>
          <a:noFill/>
        </p:spPr>
        <p:txBody>
          <a:bodyPr wrap="square" rtlCol="0">
            <a:spAutoFit/>
          </a:bodyPr>
          <a:lstStyle/>
          <a:p>
            <a:pPr algn="r"/>
            <a:r>
              <a:rPr lang="ru-RU" sz="1200" dirty="0" smtClean="0"/>
              <a:t>Заключение договора</a:t>
            </a:r>
            <a:endParaRPr lang="ru-RU" sz="1200" dirty="0"/>
          </a:p>
        </p:txBody>
      </p:sp>
      <p:sp>
        <p:nvSpPr>
          <p:cNvPr id="114" name="TextBox 113"/>
          <p:cNvSpPr txBox="1"/>
          <p:nvPr/>
        </p:nvSpPr>
        <p:spPr>
          <a:xfrm>
            <a:off x="5644178" y="4581128"/>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cxnSp>
        <p:nvCxnSpPr>
          <p:cNvPr id="115" name="Прямая соединительная линия 114"/>
          <p:cNvCxnSpPr/>
          <p:nvPr/>
        </p:nvCxnSpPr>
        <p:spPr bwMode="auto">
          <a:xfrm>
            <a:off x="2448725"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Прямая соединительная линия 115"/>
          <p:cNvCxnSpPr/>
          <p:nvPr/>
        </p:nvCxnSpPr>
        <p:spPr bwMode="auto">
          <a:xfrm>
            <a:off x="2448725"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Прямая соединительная линия 116"/>
          <p:cNvCxnSpPr/>
          <p:nvPr/>
        </p:nvCxnSpPr>
        <p:spPr bwMode="auto">
          <a:xfrm>
            <a:off x="2448725"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Прямая соединительная линия 117"/>
          <p:cNvCxnSpPr/>
          <p:nvPr/>
        </p:nvCxnSpPr>
        <p:spPr bwMode="auto">
          <a:xfrm>
            <a:off x="3956492"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Прямая соединительная линия 118"/>
          <p:cNvCxnSpPr/>
          <p:nvPr/>
        </p:nvCxnSpPr>
        <p:spPr bwMode="auto">
          <a:xfrm>
            <a:off x="5398900"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Прямая соединительная линия 119"/>
          <p:cNvCxnSpPr/>
          <p:nvPr/>
        </p:nvCxnSpPr>
        <p:spPr bwMode="auto">
          <a:xfrm>
            <a:off x="5398900"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Прямая соединительная линия 120"/>
          <p:cNvCxnSpPr/>
          <p:nvPr/>
        </p:nvCxnSpPr>
        <p:spPr bwMode="auto">
          <a:xfrm>
            <a:off x="5398900"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Прямая соединительная линия 121"/>
          <p:cNvCxnSpPr/>
          <p:nvPr/>
        </p:nvCxnSpPr>
        <p:spPr bwMode="auto">
          <a:xfrm>
            <a:off x="6942042"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Прямая соединительная линия 122"/>
          <p:cNvCxnSpPr/>
          <p:nvPr/>
        </p:nvCxnSpPr>
        <p:spPr bwMode="auto">
          <a:xfrm>
            <a:off x="6930547"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Прямая соединительная линия 123"/>
          <p:cNvCxnSpPr/>
          <p:nvPr/>
        </p:nvCxnSpPr>
        <p:spPr bwMode="auto">
          <a:xfrm>
            <a:off x="6930547"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Прямая соединительная линия 124"/>
          <p:cNvCxnSpPr/>
          <p:nvPr/>
        </p:nvCxnSpPr>
        <p:spPr bwMode="auto">
          <a:xfrm>
            <a:off x="6930547" y="4804694"/>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Прямая соединительная линия 129"/>
          <p:cNvCxnSpPr/>
          <p:nvPr/>
        </p:nvCxnSpPr>
        <p:spPr bwMode="auto">
          <a:xfrm>
            <a:off x="3953756"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Прямая соединительная линия 130"/>
          <p:cNvCxnSpPr/>
          <p:nvPr/>
        </p:nvCxnSpPr>
        <p:spPr bwMode="auto">
          <a:xfrm>
            <a:off x="3953670"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TextBox 131"/>
          <p:cNvSpPr txBox="1"/>
          <p:nvPr/>
        </p:nvSpPr>
        <p:spPr>
          <a:xfrm>
            <a:off x="2715787" y="3831431"/>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sp>
        <p:nvSpPr>
          <p:cNvPr id="133" name="TextBox 132"/>
          <p:cNvSpPr txBox="1"/>
          <p:nvPr/>
        </p:nvSpPr>
        <p:spPr>
          <a:xfrm>
            <a:off x="4076229" y="4581128"/>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cxnSp>
        <p:nvCxnSpPr>
          <p:cNvPr id="134" name="Прямая соединительная линия 133"/>
          <p:cNvCxnSpPr/>
          <p:nvPr/>
        </p:nvCxnSpPr>
        <p:spPr bwMode="auto">
          <a:xfrm>
            <a:off x="5394128" y="4804694"/>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Прямая соединительная линия 136"/>
          <p:cNvCxnSpPr/>
          <p:nvPr/>
        </p:nvCxnSpPr>
        <p:spPr>
          <a:xfrm flipH="1" flipV="1">
            <a:off x="1089759" y="2240697"/>
            <a:ext cx="0" cy="1296000"/>
          </a:xfrm>
          <a:prstGeom prst="line">
            <a:avLst/>
          </a:prstGeom>
          <a:ln w="254000" cmpd="tri"/>
        </p:spPr>
        <p:style>
          <a:lnRef idx="1">
            <a:schemeClr val="accent1"/>
          </a:lnRef>
          <a:fillRef idx="0">
            <a:schemeClr val="accent1"/>
          </a:fillRef>
          <a:effectRef idx="0">
            <a:schemeClr val="accent1"/>
          </a:effectRef>
          <a:fontRef idx="minor">
            <a:schemeClr val="tx1"/>
          </a:fontRef>
        </p:style>
      </p:cxnSp>
      <p:cxnSp>
        <p:nvCxnSpPr>
          <p:cNvPr id="138" name="Прямая соединительная линия 137"/>
          <p:cNvCxnSpPr/>
          <p:nvPr/>
        </p:nvCxnSpPr>
        <p:spPr bwMode="auto">
          <a:xfrm>
            <a:off x="961118"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Прямая соединительная линия 138"/>
          <p:cNvCxnSpPr/>
          <p:nvPr/>
        </p:nvCxnSpPr>
        <p:spPr bwMode="auto">
          <a:xfrm>
            <a:off x="970485"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TextBox 139"/>
          <p:cNvSpPr txBox="1"/>
          <p:nvPr/>
        </p:nvSpPr>
        <p:spPr>
          <a:xfrm>
            <a:off x="87488" y="2325302"/>
            <a:ext cx="896221" cy="646331"/>
          </a:xfrm>
          <a:prstGeom prst="rect">
            <a:avLst/>
          </a:prstGeom>
          <a:noFill/>
        </p:spPr>
        <p:txBody>
          <a:bodyPr wrap="square" rtlCol="0">
            <a:spAutoFit/>
          </a:bodyPr>
          <a:lstStyle/>
          <a:p>
            <a:pPr algn="r"/>
            <a:r>
              <a:rPr lang="ru-RU" sz="1200" dirty="0" smtClean="0"/>
              <a:t>Варианты бюджетирования</a:t>
            </a:r>
            <a:endParaRPr lang="ru-RU" sz="1200" dirty="0"/>
          </a:p>
        </p:txBody>
      </p:sp>
      <p:sp>
        <p:nvSpPr>
          <p:cNvPr id="141" name="TextBox 140"/>
          <p:cNvSpPr txBox="1"/>
          <p:nvPr/>
        </p:nvSpPr>
        <p:spPr>
          <a:xfrm>
            <a:off x="-36512" y="3140968"/>
            <a:ext cx="1008000" cy="468000"/>
          </a:xfrm>
          <a:prstGeom prst="rect">
            <a:avLst/>
          </a:prstGeom>
          <a:noFill/>
        </p:spPr>
        <p:txBody>
          <a:bodyPr wrap="square" rtlCol="0">
            <a:spAutoFit/>
          </a:bodyPr>
          <a:lstStyle/>
          <a:p>
            <a:pPr algn="r"/>
            <a:r>
              <a:rPr lang="ru-RU" sz="1200" dirty="0" smtClean="0"/>
              <a:t>Подготовка бюджетов</a:t>
            </a:r>
            <a:endParaRPr lang="ru-RU" sz="1200" dirty="0"/>
          </a:p>
        </p:txBody>
      </p:sp>
      <p:cxnSp>
        <p:nvCxnSpPr>
          <p:cNvPr id="64" name="Прямая соединительная линия 63"/>
          <p:cNvCxnSpPr/>
          <p:nvPr/>
        </p:nvCxnSpPr>
        <p:spPr>
          <a:xfrm rot="5400000" flipH="1" flipV="1">
            <a:off x="7292584" y="3613300"/>
            <a:ext cx="2736000" cy="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381602" y="2451572"/>
            <a:ext cx="1188000" cy="461665"/>
          </a:xfrm>
          <a:prstGeom prst="rect">
            <a:avLst/>
          </a:prstGeom>
          <a:noFill/>
        </p:spPr>
        <p:txBody>
          <a:bodyPr wrap="square" rtlCol="0">
            <a:spAutoFit/>
          </a:bodyPr>
          <a:lstStyle/>
          <a:p>
            <a:pPr algn="r"/>
            <a:r>
              <a:rPr lang="ru-RU" sz="1200" dirty="0" smtClean="0"/>
              <a:t>Оперативная потребность</a:t>
            </a:r>
            <a:endParaRPr lang="ru-RU" sz="1200" dirty="0"/>
          </a:p>
        </p:txBody>
      </p:sp>
      <p:sp>
        <p:nvSpPr>
          <p:cNvPr id="76" name="TextBox 75"/>
          <p:cNvSpPr txBox="1"/>
          <p:nvPr/>
        </p:nvSpPr>
        <p:spPr>
          <a:xfrm>
            <a:off x="7372370" y="3155154"/>
            <a:ext cx="1188000" cy="461665"/>
          </a:xfrm>
          <a:prstGeom prst="rect">
            <a:avLst/>
          </a:prstGeom>
          <a:noFill/>
        </p:spPr>
        <p:txBody>
          <a:bodyPr wrap="square" rtlCol="0">
            <a:spAutoFit/>
          </a:bodyPr>
          <a:lstStyle/>
          <a:p>
            <a:pPr algn="r"/>
            <a:r>
              <a:rPr lang="ru-RU" sz="1200" dirty="0" smtClean="0"/>
              <a:t>Заказы поставщикам</a:t>
            </a:r>
            <a:endParaRPr lang="ru-RU" sz="1200" dirty="0"/>
          </a:p>
        </p:txBody>
      </p:sp>
      <p:sp>
        <p:nvSpPr>
          <p:cNvPr id="77" name="TextBox 76"/>
          <p:cNvSpPr txBox="1"/>
          <p:nvPr/>
        </p:nvSpPr>
        <p:spPr>
          <a:xfrm>
            <a:off x="7358082" y="3849390"/>
            <a:ext cx="1188000" cy="461665"/>
          </a:xfrm>
          <a:prstGeom prst="rect">
            <a:avLst/>
          </a:prstGeom>
          <a:noFill/>
        </p:spPr>
        <p:txBody>
          <a:bodyPr wrap="square" rtlCol="0">
            <a:spAutoFit/>
          </a:bodyPr>
          <a:lstStyle/>
          <a:p>
            <a:pPr algn="r"/>
            <a:r>
              <a:rPr lang="ru-RU" sz="1200" dirty="0"/>
              <a:t>Поступления / Возвраты</a:t>
            </a:r>
          </a:p>
        </p:txBody>
      </p:sp>
      <p:cxnSp>
        <p:nvCxnSpPr>
          <p:cNvPr id="78" name="Прямая соединительная линия 77"/>
          <p:cNvCxnSpPr/>
          <p:nvPr/>
        </p:nvCxnSpPr>
        <p:spPr bwMode="auto">
          <a:xfrm>
            <a:off x="8536822"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Прямая соединительная линия 78"/>
          <p:cNvCxnSpPr/>
          <p:nvPr/>
        </p:nvCxnSpPr>
        <p:spPr bwMode="auto">
          <a:xfrm>
            <a:off x="8536822"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Прямая соединительная линия 79"/>
          <p:cNvCxnSpPr/>
          <p:nvPr/>
        </p:nvCxnSpPr>
        <p:spPr bwMode="auto">
          <a:xfrm>
            <a:off x="8536822"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Прямая соединительная линия 80"/>
          <p:cNvCxnSpPr/>
          <p:nvPr/>
        </p:nvCxnSpPr>
        <p:spPr bwMode="auto">
          <a:xfrm>
            <a:off x="8536822" y="4804694"/>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TextBox 84"/>
          <p:cNvSpPr txBox="1"/>
          <p:nvPr/>
        </p:nvSpPr>
        <p:spPr>
          <a:xfrm>
            <a:off x="7234027" y="4580246"/>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spTree>
    <p:extLst>
      <p:ext uri="{BB962C8B-B14F-4D97-AF65-F5344CB8AC3E}">
        <p14:creationId xmlns:p14="http://schemas.microsoft.com/office/powerpoint/2010/main" val="194668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0295 -3.7037E-7 L 0.15625 0.00116 " pathEditMode="relative" rAng="0" ptsTypes="AA">
                                      <p:cBhvr>
                                        <p:cTn id="6" dur="1000" fill="hold"/>
                                        <p:tgtEl>
                                          <p:spTgt spid="14"/>
                                        </p:tgtEl>
                                        <p:attrNameLst>
                                          <p:attrName>ppt_x</p:attrName>
                                          <p:attrName>ppt_y</p:attrName>
                                        </p:attrNameLst>
                                      </p:cBhvr>
                                      <p:rCtr x="7656"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Прямоугольник 65"/>
          <p:cNvSpPr>
            <a:spLocks noChangeArrowheads="1"/>
          </p:cNvSpPr>
          <p:nvPr/>
        </p:nvSpPr>
        <p:spPr bwMode="auto">
          <a:xfrm flipV="1">
            <a:off x="3875088" y="5988050"/>
            <a:ext cx="4800600" cy="668338"/>
          </a:xfrm>
          <a:prstGeom prst="rect">
            <a:avLst/>
          </a:prstGeom>
          <a:solidFill>
            <a:srgbClr val="FFE5E5">
              <a:alpha val="50195"/>
            </a:srgbClr>
          </a:solidFill>
          <a:ln w="6350" algn="ctr">
            <a:solidFill>
              <a:schemeClr val="tx1"/>
            </a:solidFill>
            <a:prstDash val="sysDash"/>
            <a:round/>
            <a:headEnd/>
            <a:tailEnd/>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spcBef>
                <a:spcPct val="50000"/>
              </a:spcBef>
            </a:pPr>
            <a:endParaRPr lang="ru-RU" altLang="ru-RU"/>
          </a:p>
        </p:txBody>
      </p:sp>
      <p:sp>
        <p:nvSpPr>
          <p:cNvPr id="14339" name="Прямоугольник 65"/>
          <p:cNvSpPr>
            <a:spLocks noChangeArrowheads="1"/>
          </p:cNvSpPr>
          <p:nvPr/>
        </p:nvSpPr>
        <p:spPr bwMode="auto">
          <a:xfrm>
            <a:off x="3875088" y="3635375"/>
            <a:ext cx="4800600" cy="2195513"/>
          </a:xfrm>
          <a:prstGeom prst="rect">
            <a:avLst/>
          </a:prstGeom>
          <a:solidFill>
            <a:srgbClr val="FFE5E5">
              <a:alpha val="50195"/>
            </a:srgbClr>
          </a:solidFill>
          <a:ln w="6350" algn="ctr">
            <a:solidFill>
              <a:schemeClr val="tx1"/>
            </a:solidFill>
            <a:prstDash val="sysDash"/>
            <a:round/>
            <a:headEnd/>
            <a:tailEnd/>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spcBef>
                <a:spcPct val="50000"/>
              </a:spcBef>
            </a:pPr>
            <a:endParaRPr lang="ru-RU" altLang="ru-RU"/>
          </a:p>
        </p:txBody>
      </p:sp>
      <p:sp>
        <p:nvSpPr>
          <p:cNvPr id="140" name="Прямоугольник 139"/>
          <p:cNvSpPr/>
          <p:nvPr/>
        </p:nvSpPr>
        <p:spPr bwMode="auto">
          <a:xfrm>
            <a:off x="1800225" y="3635375"/>
            <a:ext cx="1800225" cy="2195513"/>
          </a:xfrm>
          <a:prstGeom prst="rect">
            <a:avLst/>
          </a:prstGeom>
          <a:solidFill>
            <a:schemeClr val="bg1">
              <a:lumMod val="95000"/>
              <a:alpha val="50000"/>
            </a:schemeClr>
          </a:solidFill>
          <a:ln w="6350" cap="flat" cmpd="sng" algn="ctr">
            <a:solidFill>
              <a:schemeClr val="bg1">
                <a:lumMod val="50000"/>
              </a:schemeClr>
            </a:solidFill>
            <a:prstDash val="sysDash"/>
            <a:round/>
            <a:headEnd type="none" w="med" len="med"/>
            <a:tailEnd type="none" w="med" len="med"/>
          </a:ln>
          <a:effectLst/>
          <a:extLst/>
        </p:spPr>
        <p:txBody>
          <a:bodyPr anchor="ctr"/>
          <a:lstStyle/>
          <a:p>
            <a:pPr eaLnBrk="0" hangingPunct="0">
              <a:lnSpc>
                <a:spcPct val="110000"/>
              </a:lnSpc>
              <a:spcBef>
                <a:spcPct val="50000"/>
              </a:spcBef>
              <a:defRPr/>
            </a:pPr>
            <a:endParaRPr lang="ru-RU"/>
          </a:p>
        </p:txBody>
      </p:sp>
      <p:sp>
        <p:nvSpPr>
          <p:cNvPr id="14341" name="Прямоугольник 65"/>
          <p:cNvSpPr>
            <a:spLocks noChangeArrowheads="1"/>
          </p:cNvSpPr>
          <p:nvPr/>
        </p:nvSpPr>
        <p:spPr bwMode="auto">
          <a:xfrm>
            <a:off x="3875088" y="1192213"/>
            <a:ext cx="4800600" cy="2195512"/>
          </a:xfrm>
          <a:prstGeom prst="rect">
            <a:avLst/>
          </a:prstGeom>
          <a:solidFill>
            <a:srgbClr val="FFE5E5">
              <a:alpha val="50195"/>
            </a:srgbClr>
          </a:solidFill>
          <a:ln w="6350" algn="ctr">
            <a:solidFill>
              <a:schemeClr val="tx1"/>
            </a:solidFill>
            <a:prstDash val="sysDash"/>
            <a:round/>
            <a:headEnd/>
            <a:tailEnd/>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spcBef>
                <a:spcPct val="50000"/>
              </a:spcBef>
            </a:pPr>
            <a:endParaRPr lang="ru-RU" altLang="ru-RU"/>
          </a:p>
        </p:txBody>
      </p:sp>
      <p:sp>
        <p:nvSpPr>
          <p:cNvPr id="12" name="Прямоугольник 11"/>
          <p:cNvSpPr/>
          <p:nvPr/>
        </p:nvSpPr>
        <p:spPr bwMode="auto">
          <a:xfrm>
            <a:off x="1817688" y="1200150"/>
            <a:ext cx="1800225" cy="2195513"/>
          </a:xfrm>
          <a:prstGeom prst="rect">
            <a:avLst/>
          </a:prstGeom>
          <a:solidFill>
            <a:schemeClr val="bg1">
              <a:lumMod val="95000"/>
              <a:alpha val="50000"/>
            </a:schemeClr>
          </a:solidFill>
          <a:ln w="6350" cap="flat" cmpd="sng" algn="ctr">
            <a:solidFill>
              <a:schemeClr val="bg1">
                <a:lumMod val="50000"/>
              </a:schemeClr>
            </a:solidFill>
            <a:prstDash val="sysDash"/>
            <a:round/>
            <a:headEnd type="none" w="med" len="med"/>
            <a:tailEnd type="none" w="med" len="med"/>
          </a:ln>
          <a:effectLst/>
          <a:extLst/>
        </p:spPr>
        <p:txBody>
          <a:bodyPr anchor="ctr"/>
          <a:lstStyle/>
          <a:p>
            <a:pPr eaLnBrk="0" hangingPunct="0">
              <a:lnSpc>
                <a:spcPct val="110000"/>
              </a:lnSpc>
              <a:spcBef>
                <a:spcPct val="50000"/>
              </a:spcBef>
              <a:defRPr/>
            </a:pPr>
            <a:endParaRPr lang="ru-RU"/>
          </a:p>
        </p:txBody>
      </p:sp>
      <p:sp>
        <p:nvSpPr>
          <p:cNvPr id="14343" name="Прямоугольник 18"/>
          <p:cNvSpPr>
            <a:spLocks noChangeArrowheads="1"/>
          </p:cNvSpPr>
          <p:nvPr/>
        </p:nvSpPr>
        <p:spPr bwMode="auto">
          <a:xfrm>
            <a:off x="2141538" y="2822575"/>
            <a:ext cx="1260475" cy="539750"/>
          </a:xfrm>
          <a:prstGeom prst="rect">
            <a:avLst/>
          </a:prstGeom>
          <a:solidFill>
            <a:srgbClr val="F9E383">
              <a:alpha val="50195"/>
            </a:srgbClr>
          </a:solidFill>
          <a:ln>
            <a:noFill/>
          </a:ln>
          <a:extLst>
            <a:ext uri="{91240B29-F687-4F45-9708-019B960494DF}">
              <a14:hiddenLine xmlns:a14="http://schemas.microsoft.com/office/drawing/2010/main" w="44450" algn="ctr">
                <a:solidFill>
                  <a:srgbClr val="000000"/>
                </a:solidFill>
                <a:round/>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ru-RU" altLang="ru-RU" sz="1300"/>
              <a:t>План потребности</a:t>
            </a:r>
          </a:p>
        </p:txBody>
      </p:sp>
      <p:sp>
        <p:nvSpPr>
          <p:cNvPr id="14344" name="Заголовок 1"/>
          <p:cNvSpPr>
            <a:spLocks noGrp="1"/>
          </p:cNvSpPr>
          <p:nvPr>
            <p:ph type="title"/>
          </p:nvPr>
        </p:nvSpPr>
        <p:spPr>
          <a:xfrm>
            <a:off x="1692275" y="152400"/>
            <a:ext cx="6264275" cy="10810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ru-RU" altLang="ru-RU" kern="1200" dirty="0">
                <a:solidFill>
                  <a:srgbClr val="080808"/>
                </a:solidFill>
              </a:rPr>
              <a:t>Варианты бюджетирования закупок</a:t>
            </a:r>
          </a:p>
        </p:txBody>
      </p:sp>
      <p:sp>
        <p:nvSpPr>
          <p:cNvPr id="4" name="Номер слайда 3"/>
          <p:cNvSpPr>
            <a:spLocks noGrp="1"/>
          </p:cNvSpPr>
          <p:nvPr>
            <p:ph type="sldNum" sz="quarter" idx="11"/>
          </p:nvPr>
        </p:nvSpPr>
        <p:spPr/>
        <p:txBody>
          <a:bodyPr/>
          <a:lstStyle/>
          <a:p>
            <a:pPr>
              <a:defRPr/>
            </a:pPr>
            <a:fld id="{81943AB7-628E-4952-BAF6-6B0E8B91A2B6}" type="slidenum">
              <a:rPr lang="ru-RU" altLang="ru-RU" smtClean="0"/>
              <a:pPr>
                <a:defRPr/>
              </a:pPr>
              <a:t>6</a:t>
            </a:fld>
            <a:endParaRPr lang="ru-RU" altLang="ru-RU" dirty="0"/>
          </a:p>
        </p:txBody>
      </p:sp>
      <p:sp>
        <p:nvSpPr>
          <p:cNvPr id="14346" name="Прямоугольник 17"/>
          <p:cNvSpPr>
            <a:spLocks noChangeArrowheads="1"/>
          </p:cNvSpPr>
          <p:nvPr/>
        </p:nvSpPr>
        <p:spPr bwMode="auto">
          <a:xfrm>
            <a:off x="5781675" y="2019300"/>
            <a:ext cx="1260475" cy="611188"/>
          </a:xfrm>
          <a:prstGeom prst="rect">
            <a:avLst/>
          </a:prstGeom>
          <a:solidFill>
            <a:srgbClr val="F9E383">
              <a:alpha val="50195"/>
            </a:srgbClr>
          </a:solidFill>
          <a:ln>
            <a:noFill/>
          </a:ln>
          <a:extLst>
            <a:ext uri="{91240B29-F687-4F45-9708-019B960494DF}">
              <a14:hiddenLine xmlns:a14="http://schemas.microsoft.com/office/drawing/2010/main" w="44450" algn="ctr">
                <a:solidFill>
                  <a:srgbClr val="000000"/>
                </a:solidFill>
                <a:round/>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lnSpc>
                <a:spcPct val="110000"/>
              </a:lnSpc>
              <a:spcBef>
                <a:spcPct val="50000"/>
              </a:spcBef>
            </a:pPr>
            <a:r>
              <a:rPr lang="ru-RU" altLang="ru-RU" sz="1300"/>
              <a:t>Бюджет закупок</a:t>
            </a:r>
          </a:p>
        </p:txBody>
      </p:sp>
      <p:sp>
        <p:nvSpPr>
          <p:cNvPr id="14347" name="Прямоугольник 19"/>
          <p:cNvSpPr>
            <a:spLocks noChangeArrowheads="1"/>
          </p:cNvSpPr>
          <p:nvPr/>
        </p:nvSpPr>
        <p:spPr bwMode="auto">
          <a:xfrm>
            <a:off x="5781675" y="2822575"/>
            <a:ext cx="1260475" cy="539750"/>
          </a:xfrm>
          <a:prstGeom prst="rect">
            <a:avLst/>
          </a:prstGeom>
          <a:solidFill>
            <a:srgbClr val="F9E383">
              <a:alpha val="50195"/>
            </a:srgbClr>
          </a:solidFill>
          <a:ln>
            <a:noFill/>
          </a:ln>
          <a:extLst>
            <a:ext uri="{91240B29-F687-4F45-9708-019B960494DF}">
              <a14:hiddenLine xmlns:a14="http://schemas.microsoft.com/office/drawing/2010/main" w="44450" algn="ctr">
                <a:solidFill>
                  <a:srgbClr val="000000"/>
                </a:solidFill>
                <a:round/>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lnSpc>
                <a:spcPct val="110000"/>
              </a:lnSpc>
              <a:spcBef>
                <a:spcPct val="50000"/>
              </a:spcBef>
            </a:pPr>
            <a:r>
              <a:rPr lang="ru-RU" altLang="ru-RU" sz="1300"/>
              <a:t>БДР</a:t>
            </a:r>
          </a:p>
        </p:txBody>
      </p:sp>
      <p:sp>
        <p:nvSpPr>
          <p:cNvPr id="14348" name="Прямоугольник 20"/>
          <p:cNvSpPr>
            <a:spLocks noChangeArrowheads="1"/>
          </p:cNvSpPr>
          <p:nvPr/>
        </p:nvSpPr>
        <p:spPr bwMode="auto">
          <a:xfrm>
            <a:off x="7308850" y="2055813"/>
            <a:ext cx="1258888" cy="539750"/>
          </a:xfrm>
          <a:prstGeom prst="rect">
            <a:avLst/>
          </a:prstGeom>
          <a:solidFill>
            <a:srgbClr val="F9E383">
              <a:alpha val="50195"/>
            </a:srgbClr>
          </a:solidFill>
          <a:ln>
            <a:noFill/>
          </a:ln>
          <a:extLst>
            <a:ext uri="{91240B29-F687-4F45-9708-019B960494DF}">
              <a14:hiddenLine xmlns:a14="http://schemas.microsoft.com/office/drawing/2010/main" w="44450" algn="ctr">
                <a:solidFill>
                  <a:srgbClr val="000000"/>
                </a:solidFill>
                <a:round/>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lnSpc>
                <a:spcPct val="110000"/>
              </a:lnSpc>
              <a:spcBef>
                <a:spcPct val="50000"/>
              </a:spcBef>
            </a:pPr>
            <a:r>
              <a:rPr lang="ru-RU" altLang="ru-RU" sz="1300"/>
              <a:t>БДДС</a:t>
            </a:r>
          </a:p>
        </p:txBody>
      </p:sp>
      <p:pic>
        <p:nvPicPr>
          <p:cNvPr id="14350"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6413" y="2144713"/>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6413" y="29432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Прямая соединительная линия 2"/>
          <p:cNvCxnSpPr/>
          <p:nvPr/>
        </p:nvCxnSpPr>
        <p:spPr bwMode="auto">
          <a:xfrm>
            <a:off x="387350" y="3509963"/>
            <a:ext cx="8278813" cy="0"/>
          </a:xfrm>
          <a:prstGeom prst="line">
            <a:avLst/>
          </a:prstGeom>
          <a:solidFill>
            <a:srgbClr val="F9E383">
              <a:alpha val="50000"/>
            </a:srgbClr>
          </a:solidFill>
          <a:ln w="28575" cap="flat" cmpd="sng" algn="ctr">
            <a:solidFill>
              <a:schemeClr val="bg1">
                <a:lumMod val="50000"/>
              </a:schemeClr>
            </a:solidFill>
            <a:prstDash val="solid"/>
            <a:round/>
            <a:headEnd type="none" w="med" len="med"/>
            <a:tailEnd type="none" w="med" len="med"/>
          </a:ln>
          <a:effectLst/>
          <a:extLst/>
        </p:spPr>
      </p:cxnSp>
      <p:cxnSp>
        <p:nvCxnSpPr>
          <p:cNvPr id="14353" name="Прямая со стрелкой 28"/>
          <p:cNvCxnSpPr>
            <a:cxnSpLocks noChangeShapeType="1"/>
            <a:stCxn id="18467" idx="2"/>
            <a:endCxn id="14364" idx="0"/>
          </p:cNvCxnSpPr>
          <p:nvPr/>
        </p:nvCxnSpPr>
        <p:spPr bwMode="auto">
          <a:xfrm>
            <a:off x="2771775" y="1776413"/>
            <a:ext cx="0" cy="311150"/>
          </a:xfrm>
          <a:prstGeom prst="straightConnector1">
            <a:avLst/>
          </a:prstGeom>
          <a:noFill/>
          <a:ln w="19050" algn="ctr">
            <a:solidFill>
              <a:srgbClr val="CC3300"/>
            </a:solidFill>
            <a:round/>
            <a:headEnd/>
            <a:tailEnd type="arrow" w="med" len="med"/>
          </a:ln>
          <a:extLst>
            <a:ext uri="{909E8E84-426E-40DD-AFC4-6F175D3DCCD1}">
              <a14:hiddenFill xmlns:a14="http://schemas.microsoft.com/office/drawing/2010/main">
                <a:noFill/>
              </a14:hiddenFill>
            </a:ext>
          </a:extLst>
        </p:spPr>
      </p:cxnSp>
      <p:sp>
        <p:nvSpPr>
          <p:cNvPr id="2" name="TextBox 62"/>
          <p:cNvSpPr txBox="1">
            <a:spLocks noChangeArrowheads="1"/>
          </p:cNvSpPr>
          <p:nvPr/>
        </p:nvSpPr>
        <p:spPr bwMode="auto">
          <a:xfrm>
            <a:off x="206375" y="1457325"/>
            <a:ext cx="16922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buFont typeface="Wingdings" pitchFamily="2" charset="2"/>
              <a:buNone/>
            </a:pPr>
            <a:r>
              <a:rPr lang="ru-RU" altLang="ru-RU" sz="1800" b="1"/>
              <a:t>От потребности</a:t>
            </a:r>
          </a:p>
          <a:p>
            <a:pPr eaLnBrk="1" hangingPunct="1"/>
            <a:endParaRPr lang="ru-RU" altLang="ru-RU" sz="1800"/>
          </a:p>
          <a:p>
            <a:pPr eaLnBrk="1" hangingPunct="1"/>
            <a:r>
              <a:rPr lang="ru-RU" altLang="ru-RU" sz="1600"/>
              <a:t>Подготовка бюджетов для производственных компаний</a:t>
            </a:r>
            <a:endParaRPr lang="en-US" altLang="ru-RU" sz="1600"/>
          </a:p>
        </p:txBody>
      </p:sp>
      <p:sp>
        <p:nvSpPr>
          <p:cNvPr id="14355" name="Прямоугольник 18"/>
          <p:cNvSpPr>
            <a:spLocks noChangeArrowheads="1"/>
          </p:cNvSpPr>
          <p:nvPr/>
        </p:nvSpPr>
        <p:spPr bwMode="auto">
          <a:xfrm>
            <a:off x="2117725" y="4429125"/>
            <a:ext cx="1260475" cy="539750"/>
          </a:xfrm>
          <a:prstGeom prst="rect">
            <a:avLst/>
          </a:prstGeom>
          <a:solidFill>
            <a:srgbClr val="F9E383">
              <a:alpha val="50195"/>
            </a:srgbClr>
          </a:solidFill>
          <a:ln>
            <a:noFill/>
          </a:ln>
          <a:extLst>
            <a:ext uri="{91240B29-F687-4F45-9708-019B960494DF}">
              <a14:hiddenLine xmlns:a14="http://schemas.microsoft.com/office/drawing/2010/main" w="44450" algn="ctr">
                <a:solidFill>
                  <a:srgbClr val="000000"/>
                </a:solidFill>
                <a:round/>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ru-RU" altLang="ru-RU" sz="1300"/>
              <a:t>План потребности</a:t>
            </a:r>
          </a:p>
        </p:txBody>
      </p:sp>
      <p:pic>
        <p:nvPicPr>
          <p:cNvPr id="14356" name="Рисунок 37" descr="Mimetypes-application-vnd-sun-xml-calc-template-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36750" y="4514850"/>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7" name="Прямоугольник 19"/>
          <p:cNvSpPr>
            <a:spLocks noChangeArrowheads="1"/>
          </p:cNvSpPr>
          <p:nvPr/>
        </p:nvSpPr>
        <p:spPr bwMode="auto">
          <a:xfrm>
            <a:off x="7308850" y="4429125"/>
            <a:ext cx="1258888" cy="539750"/>
          </a:xfrm>
          <a:prstGeom prst="rect">
            <a:avLst/>
          </a:prstGeom>
          <a:solidFill>
            <a:srgbClr val="F9E383">
              <a:alpha val="50195"/>
            </a:srgbClr>
          </a:solidFill>
          <a:ln>
            <a:noFill/>
          </a:ln>
          <a:extLst>
            <a:ext uri="{91240B29-F687-4F45-9708-019B960494DF}">
              <a14:hiddenLine xmlns:a14="http://schemas.microsoft.com/office/drawing/2010/main" w="44450" algn="ctr">
                <a:solidFill>
                  <a:srgbClr val="000000"/>
                </a:solidFill>
                <a:round/>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ru-RU" altLang="ru-RU" sz="1300"/>
              <a:t>БДДС </a:t>
            </a:r>
            <a:r>
              <a:rPr lang="ru-RU" altLang="ru-RU" sz="1300" b="1"/>
              <a:t>уточненный</a:t>
            </a:r>
          </a:p>
        </p:txBody>
      </p:sp>
      <p:sp>
        <p:nvSpPr>
          <p:cNvPr id="14358" name="Прямоугольник 20"/>
          <p:cNvSpPr>
            <a:spLocks noChangeArrowheads="1"/>
          </p:cNvSpPr>
          <p:nvPr/>
        </p:nvSpPr>
        <p:spPr bwMode="auto">
          <a:xfrm>
            <a:off x="7308850" y="3711575"/>
            <a:ext cx="1258888" cy="539750"/>
          </a:xfrm>
          <a:prstGeom prst="rect">
            <a:avLst/>
          </a:prstGeom>
          <a:solidFill>
            <a:srgbClr val="F9E383">
              <a:alpha val="50195"/>
            </a:srgbClr>
          </a:solidFill>
          <a:ln>
            <a:noFill/>
          </a:ln>
          <a:extLst>
            <a:ext uri="{91240B29-F687-4F45-9708-019B960494DF}">
              <a14:hiddenLine xmlns:a14="http://schemas.microsoft.com/office/drawing/2010/main" w="44450" algn="ctr">
                <a:solidFill>
                  <a:srgbClr val="000000"/>
                </a:solidFill>
                <a:round/>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ru-RU" altLang="ru-RU" sz="1300"/>
              <a:t>БДР </a:t>
            </a:r>
            <a:r>
              <a:rPr lang="ru-RU" altLang="ru-RU" sz="1300" b="1"/>
              <a:t>утоненный</a:t>
            </a:r>
          </a:p>
        </p:txBody>
      </p:sp>
      <p:pic>
        <p:nvPicPr>
          <p:cNvPr id="14359"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0738" y="3813175"/>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2"/>
          <p:cNvSpPr txBox="1">
            <a:spLocks noChangeArrowheads="1"/>
          </p:cNvSpPr>
          <p:nvPr/>
        </p:nvSpPr>
        <p:spPr bwMode="auto">
          <a:xfrm>
            <a:off x="206375" y="3573463"/>
            <a:ext cx="180022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ru-RU" altLang="ru-RU" sz="1800" b="1"/>
              <a:t>От лимитов</a:t>
            </a:r>
          </a:p>
          <a:p>
            <a:pPr eaLnBrk="1" hangingPunct="1"/>
            <a:endParaRPr lang="ru-RU" altLang="ru-RU" sz="1800" b="1"/>
          </a:p>
          <a:p>
            <a:pPr eaLnBrk="1" hangingPunct="1"/>
            <a:r>
              <a:rPr lang="ru-RU" altLang="ru-RU" sz="1600"/>
              <a:t>Подготовка бюджетов компаний оказывающих услуги или АХД</a:t>
            </a:r>
          </a:p>
        </p:txBody>
      </p:sp>
      <p:sp>
        <p:nvSpPr>
          <p:cNvPr id="18467" name="Прямоугольник 18"/>
          <p:cNvSpPr>
            <a:spLocks noChangeArrowheads="1"/>
          </p:cNvSpPr>
          <p:nvPr/>
        </p:nvSpPr>
        <p:spPr bwMode="auto">
          <a:xfrm>
            <a:off x="2141538" y="1236663"/>
            <a:ext cx="1260475" cy="539750"/>
          </a:xfrm>
          <a:prstGeom prst="rect">
            <a:avLst/>
          </a:prstGeom>
          <a:solidFill>
            <a:srgbClr val="F9E383">
              <a:alpha val="50195"/>
            </a:srgbClr>
          </a:solidFill>
          <a:ln w="44450" algn="ctr">
            <a:solidFill>
              <a:schemeClr val="tx1">
                <a:lumMod val="50000"/>
                <a:lumOff val="50000"/>
              </a:schemeClr>
            </a:solidFill>
            <a:round/>
            <a:headEnd/>
            <a:tailEnd/>
          </a:ln>
          <a:effectLst/>
          <a:extLst/>
        </p:spPr>
        <p:txBody>
          <a:bodyPr anchor="ct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lgn="ctr">
              <a:lnSpc>
                <a:spcPct val="110000"/>
              </a:lnSpc>
              <a:spcBef>
                <a:spcPct val="50000"/>
              </a:spcBef>
              <a:spcAft>
                <a:spcPct val="0"/>
              </a:spcAft>
              <a:buClrTx/>
              <a:buSzTx/>
              <a:buFontTx/>
              <a:buNone/>
              <a:defRPr/>
            </a:pPr>
            <a:r>
              <a:rPr lang="ru-RU" altLang="ru-RU" sz="1300" smtClean="0">
                <a:solidFill>
                  <a:schemeClr val="tx1"/>
                </a:solidFill>
              </a:rPr>
              <a:t>План продаж</a:t>
            </a:r>
          </a:p>
        </p:txBody>
      </p:sp>
      <p:sp>
        <p:nvSpPr>
          <p:cNvPr id="14362" name="Прямоугольник 20"/>
          <p:cNvSpPr>
            <a:spLocks noChangeArrowheads="1"/>
          </p:cNvSpPr>
          <p:nvPr/>
        </p:nvSpPr>
        <p:spPr bwMode="auto">
          <a:xfrm>
            <a:off x="2112963" y="3692525"/>
            <a:ext cx="1260475" cy="539750"/>
          </a:xfrm>
          <a:prstGeom prst="rect">
            <a:avLst/>
          </a:prstGeom>
          <a:solidFill>
            <a:srgbClr val="F9E383">
              <a:alpha val="50195"/>
            </a:srgbClr>
          </a:solidFill>
          <a:ln w="44450" algn="ctr">
            <a:solidFill>
              <a:srgbClr val="F60000"/>
            </a:solidFill>
            <a:round/>
            <a:headEnd/>
            <a:tailEnd/>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ru-RU" altLang="ru-RU" sz="1300"/>
              <a:t>БДР/БДДС лимиты</a:t>
            </a:r>
          </a:p>
        </p:txBody>
      </p:sp>
      <p:pic>
        <p:nvPicPr>
          <p:cNvPr id="14363" name="Рисунок 37" descr="Mimetypes-application-vnd-sun-xml-calc-template-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27225" y="1327150"/>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4" name="Прямоугольник 18"/>
          <p:cNvSpPr>
            <a:spLocks noChangeArrowheads="1"/>
          </p:cNvSpPr>
          <p:nvPr/>
        </p:nvSpPr>
        <p:spPr bwMode="auto">
          <a:xfrm>
            <a:off x="2141538" y="2087563"/>
            <a:ext cx="1260475" cy="539750"/>
          </a:xfrm>
          <a:prstGeom prst="rect">
            <a:avLst/>
          </a:prstGeom>
          <a:solidFill>
            <a:srgbClr val="F9E383">
              <a:alpha val="50195"/>
            </a:srgbClr>
          </a:solidFill>
          <a:ln>
            <a:noFill/>
          </a:ln>
          <a:extLst>
            <a:ext uri="{91240B29-F687-4F45-9708-019B960494DF}">
              <a14:hiddenLine xmlns:a14="http://schemas.microsoft.com/office/drawing/2010/main" w="44450" algn="ctr">
                <a:solidFill>
                  <a:srgbClr val="000000"/>
                </a:solidFill>
                <a:round/>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lnSpc>
                <a:spcPct val="110000"/>
              </a:lnSpc>
              <a:spcBef>
                <a:spcPct val="50000"/>
              </a:spcBef>
            </a:pPr>
            <a:r>
              <a:rPr lang="ru-RU" altLang="ru-RU" sz="1300"/>
              <a:t>План МТО</a:t>
            </a:r>
          </a:p>
        </p:txBody>
      </p:sp>
      <p:pic>
        <p:nvPicPr>
          <p:cNvPr id="14365" name="Рисунок 39" descr="Mimetypes-application-vnd-sun-xml-calc-template-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38338" y="2144713"/>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66" name="Прямая со стрелкой 28"/>
          <p:cNvCxnSpPr>
            <a:cxnSpLocks noChangeShapeType="1"/>
            <a:stCxn id="14364" idx="2"/>
            <a:endCxn id="14343" idx="0"/>
          </p:cNvCxnSpPr>
          <p:nvPr/>
        </p:nvCxnSpPr>
        <p:spPr bwMode="auto">
          <a:xfrm>
            <a:off x="2771775" y="2627313"/>
            <a:ext cx="0" cy="195262"/>
          </a:xfrm>
          <a:prstGeom prst="straightConnector1">
            <a:avLst/>
          </a:prstGeom>
          <a:noFill/>
          <a:ln w="19050" algn="ctr">
            <a:solidFill>
              <a:srgbClr val="CC3300"/>
            </a:solidFill>
            <a:round/>
            <a:headEnd/>
            <a:tailEnd type="arrow" w="med" len="med"/>
          </a:ln>
          <a:extLst>
            <a:ext uri="{909E8E84-426E-40DD-AFC4-6F175D3DCCD1}">
              <a14:hiddenFill xmlns:a14="http://schemas.microsoft.com/office/drawing/2010/main">
                <a:noFill/>
              </a14:hiddenFill>
            </a:ext>
          </a:extLst>
        </p:spPr>
      </p:cxnSp>
      <p:pic>
        <p:nvPicPr>
          <p:cNvPr id="1436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7700" y="379888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Рисунок 61" descr="Mimetypes-application-vnd-sun-xml-calc-template-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2911475"/>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9" name="Прямоугольник 18"/>
          <p:cNvSpPr>
            <a:spLocks noChangeArrowheads="1"/>
          </p:cNvSpPr>
          <p:nvPr/>
        </p:nvSpPr>
        <p:spPr bwMode="auto">
          <a:xfrm>
            <a:off x="4175125" y="2822575"/>
            <a:ext cx="1258888" cy="539750"/>
          </a:xfrm>
          <a:prstGeom prst="rect">
            <a:avLst/>
          </a:prstGeom>
          <a:solidFill>
            <a:srgbClr val="F9E383">
              <a:alpha val="50195"/>
            </a:srgbClr>
          </a:solidFill>
          <a:ln>
            <a:noFill/>
          </a:ln>
          <a:extLst>
            <a:ext uri="{91240B29-F687-4F45-9708-019B960494DF}">
              <a14:hiddenLine xmlns:a14="http://schemas.microsoft.com/office/drawing/2010/main" w="44450" algn="ctr">
                <a:solidFill>
                  <a:srgbClr val="000000"/>
                </a:solidFill>
                <a:round/>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lnSpc>
                <a:spcPct val="110000"/>
              </a:lnSpc>
              <a:spcBef>
                <a:spcPct val="50000"/>
              </a:spcBef>
            </a:pPr>
            <a:r>
              <a:rPr lang="ru-RU" altLang="ru-RU" sz="1300" dirty="0"/>
              <a:t>План потребности</a:t>
            </a:r>
          </a:p>
        </p:txBody>
      </p:sp>
      <p:pic>
        <p:nvPicPr>
          <p:cNvPr id="14370" name="Рисунок 37" descr="Mimetypes-application-vnd-sun-xml-calc-template-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2911475"/>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71" name="Прямая со стрелкой 28"/>
          <p:cNvCxnSpPr>
            <a:cxnSpLocks noChangeShapeType="1"/>
            <a:stCxn id="14343" idx="3"/>
            <a:endCxn id="14369" idx="1"/>
          </p:cNvCxnSpPr>
          <p:nvPr/>
        </p:nvCxnSpPr>
        <p:spPr bwMode="auto">
          <a:xfrm>
            <a:off x="3402013" y="3092450"/>
            <a:ext cx="773112" cy="0"/>
          </a:xfrm>
          <a:prstGeom prst="straightConnector1">
            <a:avLst/>
          </a:prstGeom>
          <a:noFill/>
          <a:ln w="38100" algn="ctr">
            <a:solidFill>
              <a:srgbClr val="CC3300"/>
            </a:solidFill>
            <a:round/>
            <a:headEnd/>
            <a:tailEnd type="arrow" w="med" len="med"/>
          </a:ln>
          <a:extLst>
            <a:ext uri="{909E8E84-426E-40DD-AFC4-6F175D3DCCD1}">
              <a14:hiddenFill xmlns:a14="http://schemas.microsoft.com/office/drawing/2010/main">
                <a:noFill/>
              </a14:hiddenFill>
            </a:ext>
          </a:extLst>
        </p:spPr>
      </p:cxnSp>
      <p:sp>
        <p:nvSpPr>
          <p:cNvPr id="14372" name="Прямоугольник 18"/>
          <p:cNvSpPr>
            <a:spLocks noChangeArrowheads="1"/>
          </p:cNvSpPr>
          <p:nvPr/>
        </p:nvSpPr>
        <p:spPr bwMode="auto">
          <a:xfrm>
            <a:off x="4175125" y="2028825"/>
            <a:ext cx="1258888" cy="612775"/>
          </a:xfrm>
          <a:prstGeom prst="rect">
            <a:avLst/>
          </a:prstGeom>
          <a:solidFill>
            <a:srgbClr val="F9E383">
              <a:alpha val="50195"/>
            </a:srgbClr>
          </a:solidFill>
          <a:ln>
            <a:noFill/>
          </a:ln>
          <a:extLst>
            <a:ext uri="{91240B29-F687-4F45-9708-019B960494DF}">
              <a14:hiddenLine xmlns:a14="http://schemas.microsoft.com/office/drawing/2010/main" w="44450" algn="ctr">
                <a:solidFill>
                  <a:srgbClr val="000000"/>
                </a:solidFill>
                <a:round/>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ru-RU" altLang="ru-RU" sz="1300"/>
              <a:t>Консолидированный план потребности</a:t>
            </a:r>
          </a:p>
        </p:txBody>
      </p:sp>
      <p:cxnSp>
        <p:nvCxnSpPr>
          <p:cNvPr id="14373" name="Прямая со стрелкой 28"/>
          <p:cNvCxnSpPr>
            <a:cxnSpLocks noChangeShapeType="1"/>
            <a:stCxn id="14369" idx="0"/>
            <a:endCxn id="14372" idx="2"/>
          </p:cNvCxnSpPr>
          <p:nvPr/>
        </p:nvCxnSpPr>
        <p:spPr bwMode="auto">
          <a:xfrm flipV="1">
            <a:off x="4805363" y="2641600"/>
            <a:ext cx="0" cy="180975"/>
          </a:xfrm>
          <a:prstGeom prst="straightConnector1">
            <a:avLst/>
          </a:prstGeom>
          <a:noFill/>
          <a:ln w="19050" algn="ctr">
            <a:solidFill>
              <a:srgbClr val="CC3300"/>
            </a:solidFill>
            <a:round/>
            <a:headEnd/>
            <a:tailEnd type="arrow" w="med" len="med"/>
          </a:ln>
          <a:extLst>
            <a:ext uri="{909E8E84-426E-40DD-AFC4-6F175D3DCCD1}">
              <a14:hiddenFill xmlns:a14="http://schemas.microsoft.com/office/drawing/2010/main">
                <a:noFill/>
              </a14:hiddenFill>
            </a:ext>
          </a:extLst>
        </p:spPr>
      </p:cxnSp>
      <p:sp>
        <p:nvSpPr>
          <p:cNvPr id="14374" name="Прямоугольник 18"/>
          <p:cNvSpPr>
            <a:spLocks noChangeArrowheads="1"/>
          </p:cNvSpPr>
          <p:nvPr/>
        </p:nvSpPr>
        <p:spPr bwMode="auto">
          <a:xfrm>
            <a:off x="4175125" y="1235075"/>
            <a:ext cx="1258888" cy="611188"/>
          </a:xfrm>
          <a:prstGeom prst="rect">
            <a:avLst/>
          </a:prstGeom>
          <a:solidFill>
            <a:srgbClr val="F9E383">
              <a:alpha val="50195"/>
            </a:srgbClr>
          </a:solidFill>
          <a:ln w="19050" algn="ctr">
            <a:solidFill>
              <a:srgbClr val="000000"/>
            </a:solidFill>
            <a:prstDash val="sysDash"/>
            <a:round/>
            <a:headEnd/>
            <a:tailEnd/>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ru-RU" altLang="ru-RU" sz="1300"/>
              <a:t>Определение источников покрытия</a:t>
            </a:r>
          </a:p>
        </p:txBody>
      </p:sp>
      <p:cxnSp>
        <p:nvCxnSpPr>
          <p:cNvPr id="14375" name="Прямая со стрелкой 28"/>
          <p:cNvCxnSpPr>
            <a:cxnSpLocks noChangeShapeType="1"/>
            <a:stCxn id="14346" idx="2"/>
            <a:endCxn id="14347" idx="0"/>
          </p:cNvCxnSpPr>
          <p:nvPr/>
        </p:nvCxnSpPr>
        <p:spPr bwMode="auto">
          <a:xfrm>
            <a:off x="6411913" y="2630488"/>
            <a:ext cx="0" cy="192087"/>
          </a:xfrm>
          <a:prstGeom prst="straightConnector1">
            <a:avLst/>
          </a:prstGeom>
          <a:noFill/>
          <a:ln w="19050" algn="ctr">
            <a:solidFill>
              <a:srgbClr val="CC3300"/>
            </a:solidFill>
            <a:round/>
            <a:headEnd/>
            <a:tailEnd type="arrow" w="med" len="med"/>
          </a:ln>
          <a:extLst>
            <a:ext uri="{909E8E84-426E-40DD-AFC4-6F175D3DCCD1}">
              <a14:hiddenFill xmlns:a14="http://schemas.microsoft.com/office/drawing/2010/main">
                <a:noFill/>
              </a14:hiddenFill>
            </a:ext>
          </a:extLst>
        </p:spPr>
      </p:cxnSp>
      <p:pic>
        <p:nvPicPr>
          <p:cNvPr id="14376" name="Рисунок 97" descr="Mimetypes-application-vnd-sun-xml-calc-template-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2159000"/>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1688" y="2159000"/>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78" name="Прямая со стрелкой 28"/>
          <p:cNvCxnSpPr>
            <a:cxnSpLocks noChangeShapeType="1"/>
            <a:stCxn id="14346" idx="3"/>
            <a:endCxn id="14348" idx="1"/>
          </p:cNvCxnSpPr>
          <p:nvPr/>
        </p:nvCxnSpPr>
        <p:spPr bwMode="auto">
          <a:xfrm>
            <a:off x="7042150" y="2324100"/>
            <a:ext cx="266700" cy="1588"/>
          </a:xfrm>
          <a:prstGeom prst="straightConnector1">
            <a:avLst/>
          </a:prstGeom>
          <a:noFill/>
          <a:ln w="19050" algn="ctr">
            <a:solidFill>
              <a:srgbClr val="CC3300"/>
            </a:solidFill>
            <a:round/>
            <a:headEnd/>
            <a:tailEnd type="arrow" w="med" len="med"/>
          </a:ln>
          <a:extLst>
            <a:ext uri="{909E8E84-426E-40DD-AFC4-6F175D3DCCD1}">
              <a14:hiddenFill xmlns:a14="http://schemas.microsoft.com/office/drawing/2010/main">
                <a:noFill/>
              </a14:hiddenFill>
            </a:ext>
          </a:extLst>
        </p:spPr>
      </p:cxnSp>
      <p:sp>
        <p:nvSpPr>
          <p:cNvPr id="14379" name="Прямоугольник 1"/>
          <p:cNvSpPr>
            <a:spLocks noChangeArrowheads="1"/>
          </p:cNvSpPr>
          <p:nvPr/>
        </p:nvSpPr>
        <p:spPr bwMode="auto">
          <a:xfrm>
            <a:off x="1998663" y="914400"/>
            <a:ext cx="1403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ts val="300"/>
              </a:spcBef>
            </a:pPr>
            <a:r>
              <a:rPr lang="en-US" altLang="ru-RU" sz="1200" b="1">
                <a:solidFill>
                  <a:srgbClr val="992600"/>
                </a:solidFill>
                <a:cs typeface="Tahoma" pitchFamily="34" charset="0"/>
              </a:rPr>
              <a:t>ERP</a:t>
            </a:r>
            <a:r>
              <a:rPr lang="ru-RU" altLang="ru-RU" sz="1200" b="1">
                <a:solidFill>
                  <a:srgbClr val="992600"/>
                </a:solidFill>
                <a:cs typeface="Tahoma" pitchFamily="34" charset="0"/>
              </a:rPr>
              <a:t>, МТО, ТОиР</a:t>
            </a:r>
          </a:p>
        </p:txBody>
      </p:sp>
      <p:sp>
        <p:nvSpPr>
          <p:cNvPr id="14380" name="Прямоугольник 1"/>
          <p:cNvSpPr>
            <a:spLocks noChangeArrowheads="1"/>
          </p:cNvSpPr>
          <p:nvPr/>
        </p:nvSpPr>
        <p:spPr bwMode="auto">
          <a:xfrm>
            <a:off x="4859338" y="914400"/>
            <a:ext cx="2347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ts val="300"/>
              </a:spcBef>
            </a:pPr>
            <a:r>
              <a:rPr lang="ru-RU" altLang="ru-RU" sz="1200" b="1">
                <a:solidFill>
                  <a:srgbClr val="992600"/>
                </a:solidFill>
                <a:cs typeface="Tahoma" pitchFamily="34" charset="0"/>
              </a:rPr>
              <a:t>1С Управление холдингом</a:t>
            </a:r>
          </a:p>
        </p:txBody>
      </p:sp>
      <p:cxnSp>
        <p:nvCxnSpPr>
          <p:cNvPr id="14381" name="Прямая соединительная линия 18431"/>
          <p:cNvCxnSpPr>
            <a:cxnSpLocks noChangeShapeType="1"/>
          </p:cNvCxnSpPr>
          <p:nvPr/>
        </p:nvCxnSpPr>
        <p:spPr bwMode="auto">
          <a:xfrm>
            <a:off x="3736975" y="1060450"/>
            <a:ext cx="0" cy="2339975"/>
          </a:xfrm>
          <a:prstGeom prst="line">
            <a:avLst/>
          </a:prstGeom>
          <a:noFill/>
          <a:ln w="4445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4382" name="Прямоугольник 18"/>
          <p:cNvSpPr>
            <a:spLocks noChangeArrowheads="1"/>
          </p:cNvSpPr>
          <p:nvPr/>
        </p:nvSpPr>
        <p:spPr bwMode="auto">
          <a:xfrm>
            <a:off x="5781675" y="1270000"/>
            <a:ext cx="1260475" cy="541338"/>
          </a:xfrm>
          <a:prstGeom prst="rect">
            <a:avLst/>
          </a:prstGeom>
          <a:solidFill>
            <a:srgbClr val="F9E383">
              <a:alpha val="50195"/>
            </a:srgbClr>
          </a:solidFill>
          <a:ln>
            <a:noFill/>
          </a:ln>
          <a:extLst>
            <a:ext uri="{91240B29-F687-4F45-9708-019B960494DF}">
              <a14:hiddenLine xmlns:a14="http://schemas.microsoft.com/office/drawing/2010/main" w="44450" algn="ctr">
                <a:solidFill>
                  <a:srgbClr val="000000"/>
                </a:solidFill>
                <a:round/>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lnSpc>
                <a:spcPct val="110000"/>
              </a:lnSpc>
              <a:spcBef>
                <a:spcPct val="50000"/>
              </a:spcBef>
            </a:pPr>
            <a:r>
              <a:rPr lang="ru-RU" altLang="ru-RU" sz="1300"/>
              <a:t>Уточненный план закупок</a:t>
            </a:r>
          </a:p>
        </p:txBody>
      </p:sp>
      <p:pic>
        <p:nvPicPr>
          <p:cNvPr id="14383" name="Рисунок 111" descr="Mimetypes-application-vnd-sun-xml-calc-template-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6413" y="1360488"/>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84" name="Прямая со стрелкой 28"/>
          <p:cNvCxnSpPr>
            <a:cxnSpLocks noChangeShapeType="1"/>
            <a:stCxn id="14374" idx="3"/>
          </p:cNvCxnSpPr>
          <p:nvPr/>
        </p:nvCxnSpPr>
        <p:spPr bwMode="auto">
          <a:xfrm>
            <a:off x="5434013" y="1541463"/>
            <a:ext cx="355600" cy="0"/>
          </a:xfrm>
          <a:prstGeom prst="straightConnector1">
            <a:avLst/>
          </a:prstGeom>
          <a:noFill/>
          <a:ln w="19050" algn="ctr">
            <a:solidFill>
              <a:srgbClr val="CC3300"/>
            </a:solidFill>
            <a:round/>
            <a:headEnd/>
            <a:tailEnd type="arrow" w="med" len="med"/>
          </a:ln>
          <a:extLst>
            <a:ext uri="{909E8E84-426E-40DD-AFC4-6F175D3DCCD1}">
              <a14:hiddenFill xmlns:a14="http://schemas.microsoft.com/office/drawing/2010/main">
                <a:noFill/>
              </a14:hiddenFill>
            </a:ext>
          </a:extLst>
        </p:spPr>
      </p:cxnSp>
      <p:cxnSp>
        <p:nvCxnSpPr>
          <p:cNvPr id="14385" name="Прямая со стрелкой 28"/>
          <p:cNvCxnSpPr>
            <a:cxnSpLocks noChangeShapeType="1"/>
            <a:stCxn id="14382" idx="2"/>
            <a:endCxn id="14346" idx="0"/>
          </p:cNvCxnSpPr>
          <p:nvPr/>
        </p:nvCxnSpPr>
        <p:spPr bwMode="auto">
          <a:xfrm>
            <a:off x="6411913" y="1811338"/>
            <a:ext cx="0" cy="207962"/>
          </a:xfrm>
          <a:prstGeom prst="straightConnector1">
            <a:avLst/>
          </a:prstGeom>
          <a:noFill/>
          <a:ln w="19050" algn="ctr">
            <a:solidFill>
              <a:srgbClr val="CC3300"/>
            </a:solidFill>
            <a:round/>
            <a:headEnd/>
            <a:tailEnd type="arrow" w="med" len="med"/>
          </a:ln>
          <a:extLst>
            <a:ext uri="{909E8E84-426E-40DD-AFC4-6F175D3DCCD1}">
              <a14:hiddenFill xmlns:a14="http://schemas.microsoft.com/office/drawing/2010/main">
                <a:noFill/>
              </a14:hiddenFill>
            </a:ext>
          </a:extLst>
        </p:spPr>
      </p:cxnSp>
      <p:cxnSp>
        <p:nvCxnSpPr>
          <p:cNvPr id="14386" name="Прямая со стрелкой 28"/>
          <p:cNvCxnSpPr>
            <a:cxnSpLocks noChangeShapeType="1"/>
            <a:stCxn id="14362" idx="2"/>
            <a:endCxn id="14355" idx="0"/>
          </p:cNvCxnSpPr>
          <p:nvPr/>
        </p:nvCxnSpPr>
        <p:spPr bwMode="auto">
          <a:xfrm>
            <a:off x="2743200" y="4232275"/>
            <a:ext cx="4763" cy="196850"/>
          </a:xfrm>
          <a:prstGeom prst="straightConnector1">
            <a:avLst/>
          </a:prstGeom>
          <a:noFill/>
          <a:ln w="19050" algn="ctr">
            <a:solidFill>
              <a:srgbClr val="CC3300"/>
            </a:solidFill>
            <a:round/>
            <a:headEnd/>
            <a:tailEnd type="arrow" w="med" len="med"/>
          </a:ln>
          <a:extLst>
            <a:ext uri="{909E8E84-426E-40DD-AFC4-6F175D3DCCD1}">
              <a14:hiddenFill xmlns:a14="http://schemas.microsoft.com/office/drawing/2010/main">
                <a:noFill/>
              </a14:hiddenFill>
            </a:ext>
          </a:extLst>
        </p:spPr>
      </p:cxnSp>
      <p:sp>
        <p:nvSpPr>
          <p:cNvPr id="14387" name="Прямоугольник 19"/>
          <p:cNvSpPr>
            <a:spLocks noChangeArrowheads="1"/>
          </p:cNvSpPr>
          <p:nvPr/>
        </p:nvSpPr>
        <p:spPr bwMode="auto">
          <a:xfrm>
            <a:off x="4171950" y="5172075"/>
            <a:ext cx="1260475" cy="612775"/>
          </a:xfrm>
          <a:prstGeom prst="rect">
            <a:avLst/>
          </a:prstGeom>
          <a:solidFill>
            <a:srgbClr val="F9E383">
              <a:alpha val="50195"/>
            </a:srgbClr>
          </a:solidFill>
          <a:ln>
            <a:noFill/>
          </a:ln>
          <a:extLst>
            <a:ext uri="{91240B29-F687-4F45-9708-019B960494DF}">
              <a14:hiddenLine xmlns:a14="http://schemas.microsoft.com/office/drawing/2010/main" w="44450" algn="ctr">
                <a:solidFill>
                  <a:srgbClr val="000000"/>
                </a:solidFill>
                <a:round/>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ru-RU" altLang="ru-RU" sz="1300"/>
              <a:t>Консолидированный план потребности</a:t>
            </a:r>
          </a:p>
        </p:txBody>
      </p:sp>
      <p:cxnSp>
        <p:nvCxnSpPr>
          <p:cNvPr id="14388" name="Прямая со стрелкой 28"/>
          <p:cNvCxnSpPr>
            <a:cxnSpLocks noChangeShapeType="1"/>
            <a:stCxn id="14387" idx="3"/>
            <a:endCxn id="14403" idx="1"/>
          </p:cNvCxnSpPr>
          <p:nvPr/>
        </p:nvCxnSpPr>
        <p:spPr bwMode="auto">
          <a:xfrm>
            <a:off x="5432425" y="5478463"/>
            <a:ext cx="333375" cy="0"/>
          </a:xfrm>
          <a:prstGeom prst="straightConnector1">
            <a:avLst/>
          </a:prstGeom>
          <a:noFill/>
          <a:ln w="19050" algn="ctr">
            <a:solidFill>
              <a:srgbClr val="CC3300"/>
            </a:solidFill>
            <a:round/>
            <a:headEnd/>
            <a:tailEnd type="arrow" w="med" len="med"/>
          </a:ln>
          <a:extLst>
            <a:ext uri="{909E8E84-426E-40DD-AFC4-6F175D3DCCD1}">
              <a14:hiddenFill xmlns:a14="http://schemas.microsoft.com/office/drawing/2010/main">
                <a:noFill/>
              </a14:hiddenFill>
            </a:ext>
          </a:extLst>
        </p:spPr>
      </p:cxnSp>
      <p:sp>
        <p:nvSpPr>
          <p:cNvPr id="14389" name="Прямоугольник 18"/>
          <p:cNvSpPr>
            <a:spLocks noChangeArrowheads="1"/>
          </p:cNvSpPr>
          <p:nvPr/>
        </p:nvSpPr>
        <p:spPr bwMode="auto">
          <a:xfrm>
            <a:off x="4171950" y="4429125"/>
            <a:ext cx="1258888" cy="539750"/>
          </a:xfrm>
          <a:prstGeom prst="rect">
            <a:avLst/>
          </a:prstGeom>
          <a:solidFill>
            <a:srgbClr val="F9E383">
              <a:alpha val="50195"/>
            </a:srgbClr>
          </a:solidFill>
          <a:ln>
            <a:noFill/>
          </a:ln>
          <a:extLst>
            <a:ext uri="{91240B29-F687-4F45-9708-019B960494DF}">
              <a14:hiddenLine xmlns:a14="http://schemas.microsoft.com/office/drawing/2010/main" w="44450" algn="ctr">
                <a:solidFill>
                  <a:srgbClr val="000000"/>
                </a:solidFill>
                <a:round/>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ru-RU" altLang="ru-RU" sz="1300"/>
              <a:t>План закупок</a:t>
            </a:r>
          </a:p>
        </p:txBody>
      </p:sp>
      <p:sp>
        <p:nvSpPr>
          <p:cNvPr id="14390" name="Прямоугольник 20"/>
          <p:cNvSpPr>
            <a:spLocks noChangeArrowheads="1"/>
          </p:cNvSpPr>
          <p:nvPr/>
        </p:nvSpPr>
        <p:spPr bwMode="auto">
          <a:xfrm>
            <a:off x="4167188" y="3694113"/>
            <a:ext cx="1260475" cy="539750"/>
          </a:xfrm>
          <a:prstGeom prst="rect">
            <a:avLst/>
          </a:prstGeom>
          <a:solidFill>
            <a:srgbClr val="F9E383">
              <a:alpha val="50195"/>
            </a:srgbClr>
          </a:solidFill>
          <a:ln w="44450" algn="ctr">
            <a:solidFill>
              <a:srgbClr val="F60000"/>
            </a:solidFill>
            <a:round/>
            <a:headEnd/>
            <a:tailEnd/>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ru-RU" altLang="ru-RU" sz="1300"/>
              <a:t>БДР/БДДС лимиты</a:t>
            </a:r>
          </a:p>
        </p:txBody>
      </p:sp>
      <p:pic>
        <p:nvPicPr>
          <p:cNvPr id="14391"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1925" y="380047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92" name="Прямая со стрелкой 28"/>
          <p:cNvCxnSpPr>
            <a:cxnSpLocks noChangeShapeType="1"/>
            <a:stCxn id="14390" idx="2"/>
            <a:endCxn id="14389" idx="0"/>
          </p:cNvCxnSpPr>
          <p:nvPr/>
        </p:nvCxnSpPr>
        <p:spPr bwMode="auto">
          <a:xfrm>
            <a:off x="4797425" y="4233863"/>
            <a:ext cx="3175" cy="195262"/>
          </a:xfrm>
          <a:prstGeom prst="straightConnector1">
            <a:avLst/>
          </a:prstGeom>
          <a:noFill/>
          <a:ln w="19050" algn="ctr">
            <a:solidFill>
              <a:srgbClr val="CC3300"/>
            </a:solidFill>
            <a:round/>
            <a:headEnd/>
            <a:tailEnd type="arrow" w="med" len="med"/>
          </a:ln>
          <a:extLst>
            <a:ext uri="{909E8E84-426E-40DD-AFC4-6F175D3DCCD1}">
              <a14:hiddenFill xmlns:a14="http://schemas.microsoft.com/office/drawing/2010/main">
                <a:noFill/>
              </a14:hiddenFill>
            </a:ext>
          </a:extLst>
        </p:spPr>
      </p:cxnSp>
      <p:cxnSp>
        <p:nvCxnSpPr>
          <p:cNvPr id="14393" name="Прямая соединительная линия 142"/>
          <p:cNvCxnSpPr>
            <a:cxnSpLocks noChangeShapeType="1"/>
          </p:cNvCxnSpPr>
          <p:nvPr/>
        </p:nvCxnSpPr>
        <p:spPr bwMode="auto">
          <a:xfrm>
            <a:off x="3736975" y="3573463"/>
            <a:ext cx="0" cy="2303462"/>
          </a:xfrm>
          <a:prstGeom prst="line">
            <a:avLst/>
          </a:prstGeom>
          <a:noFill/>
          <a:ln w="44450"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14394" name="Рисунок 37" descr="Mimetypes-application-vnd-sun-xml-calc-template-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75100" y="4514850"/>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95" name="Прямая со стрелкой 28"/>
          <p:cNvCxnSpPr>
            <a:cxnSpLocks noChangeShapeType="1"/>
            <a:stCxn id="14355" idx="3"/>
            <a:endCxn id="14389" idx="1"/>
          </p:cNvCxnSpPr>
          <p:nvPr/>
        </p:nvCxnSpPr>
        <p:spPr bwMode="auto">
          <a:xfrm>
            <a:off x="3378200" y="4699000"/>
            <a:ext cx="793750" cy="0"/>
          </a:xfrm>
          <a:prstGeom prst="straightConnector1">
            <a:avLst/>
          </a:prstGeom>
          <a:noFill/>
          <a:ln w="38100" algn="ctr">
            <a:solidFill>
              <a:srgbClr val="CC3300"/>
            </a:solidFill>
            <a:round/>
            <a:headEnd/>
            <a:tailEnd type="arrow" w="med" len="med"/>
          </a:ln>
          <a:extLst>
            <a:ext uri="{909E8E84-426E-40DD-AFC4-6F175D3DCCD1}">
              <a14:hiddenFill xmlns:a14="http://schemas.microsoft.com/office/drawing/2010/main">
                <a:noFill/>
              </a14:hiddenFill>
            </a:ext>
          </a:extLst>
        </p:spPr>
      </p:cxnSp>
      <p:sp>
        <p:nvSpPr>
          <p:cNvPr id="14396" name="Прямоугольник 19"/>
          <p:cNvSpPr>
            <a:spLocks noChangeArrowheads="1"/>
          </p:cNvSpPr>
          <p:nvPr/>
        </p:nvSpPr>
        <p:spPr bwMode="auto">
          <a:xfrm>
            <a:off x="5773738" y="3711575"/>
            <a:ext cx="1258887" cy="539750"/>
          </a:xfrm>
          <a:prstGeom prst="rect">
            <a:avLst/>
          </a:prstGeom>
          <a:solidFill>
            <a:srgbClr val="F9E383">
              <a:alpha val="50195"/>
            </a:srgbClr>
          </a:solidFill>
          <a:ln>
            <a:noFill/>
          </a:ln>
          <a:extLst>
            <a:ext uri="{91240B29-F687-4F45-9708-019B960494DF}">
              <a14:hiddenLine xmlns:a14="http://schemas.microsoft.com/office/drawing/2010/main" w="44450" algn="ctr">
                <a:solidFill>
                  <a:srgbClr val="000000"/>
                </a:solidFill>
                <a:round/>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ru-RU" altLang="ru-RU" sz="1300"/>
              <a:t>Бюджет закупок</a:t>
            </a:r>
          </a:p>
        </p:txBody>
      </p:sp>
      <p:pic>
        <p:nvPicPr>
          <p:cNvPr id="1439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1688" y="4514850"/>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4988" y="3800475"/>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99" name="Прямая со стрелкой 28"/>
          <p:cNvCxnSpPr>
            <a:cxnSpLocks noChangeShapeType="1"/>
            <a:stCxn id="14396" idx="3"/>
            <a:endCxn id="14358" idx="1"/>
          </p:cNvCxnSpPr>
          <p:nvPr/>
        </p:nvCxnSpPr>
        <p:spPr bwMode="auto">
          <a:xfrm>
            <a:off x="7032625" y="3981450"/>
            <a:ext cx="276225" cy="0"/>
          </a:xfrm>
          <a:prstGeom prst="straightConnector1">
            <a:avLst/>
          </a:prstGeom>
          <a:noFill/>
          <a:ln w="19050" algn="ctr">
            <a:solidFill>
              <a:srgbClr val="CC3300"/>
            </a:solidFill>
            <a:round/>
            <a:headEnd/>
            <a:tailEnd type="arrow" w="med" len="med"/>
          </a:ln>
          <a:extLst>
            <a:ext uri="{909E8E84-426E-40DD-AFC4-6F175D3DCCD1}">
              <a14:hiddenFill xmlns:a14="http://schemas.microsoft.com/office/drawing/2010/main">
                <a:noFill/>
              </a14:hiddenFill>
            </a:ext>
          </a:extLst>
        </p:spPr>
      </p:cxnSp>
      <p:pic>
        <p:nvPicPr>
          <p:cNvPr id="14400" name="Рисунок 37" descr="Mimetypes-application-vnd-sun-xml-calc-template-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76688" y="5316538"/>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401" name="Прямая со стрелкой 28"/>
          <p:cNvCxnSpPr>
            <a:cxnSpLocks noChangeShapeType="1"/>
            <a:stCxn id="14389" idx="2"/>
            <a:endCxn id="14387" idx="0"/>
          </p:cNvCxnSpPr>
          <p:nvPr/>
        </p:nvCxnSpPr>
        <p:spPr bwMode="auto">
          <a:xfrm>
            <a:off x="4800600" y="4968875"/>
            <a:ext cx="1588" cy="203200"/>
          </a:xfrm>
          <a:prstGeom prst="straightConnector1">
            <a:avLst/>
          </a:prstGeom>
          <a:noFill/>
          <a:ln w="19050" algn="ctr">
            <a:solidFill>
              <a:srgbClr val="CC3300"/>
            </a:solidFill>
            <a:round/>
            <a:headEnd/>
            <a:tailEnd type="arrow" w="med" len="med"/>
          </a:ln>
          <a:extLst>
            <a:ext uri="{909E8E84-426E-40DD-AFC4-6F175D3DCCD1}">
              <a14:hiddenFill xmlns:a14="http://schemas.microsoft.com/office/drawing/2010/main">
                <a:noFill/>
              </a14:hiddenFill>
            </a:ext>
          </a:extLst>
        </p:spPr>
      </p:cxnSp>
      <p:cxnSp>
        <p:nvCxnSpPr>
          <p:cNvPr id="14402" name="Прямая со стрелкой 28"/>
          <p:cNvCxnSpPr>
            <a:cxnSpLocks noChangeShapeType="1"/>
            <a:stCxn id="14372" idx="0"/>
            <a:endCxn id="14374" idx="2"/>
          </p:cNvCxnSpPr>
          <p:nvPr/>
        </p:nvCxnSpPr>
        <p:spPr bwMode="auto">
          <a:xfrm flipV="1">
            <a:off x="4805363" y="1846263"/>
            <a:ext cx="0" cy="182562"/>
          </a:xfrm>
          <a:prstGeom prst="straightConnector1">
            <a:avLst/>
          </a:prstGeom>
          <a:noFill/>
          <a:ln w="19050" algn="ctr">
            <a:solidFill>
              <a:srgbClr val="CC3300"/>
            </a:solidFill>
            <a:round/>
            <a:headEnd/>
            <a:tailEnd type="arrow" w="med" len="med"/>
          </a:ln>
          <a:extLst>
            <a:ext uri="{909E8E84-426E-40DD-AFC4-6F175D3DCCD1}">
              <a14:hiddenFill xmlns:a14="http://schemas.microsoft.com/office/drawing/2010/main">
                <a:noFill/>
              </a14:hiddenFill>
            </a:ext>
          </a:extLst>
        </p:spPr>
      </p:cxnSp>
      <p:sp>
        <p:nvSpPr>
          <p:cNvPr id="14403" name="Прямоугольник 18"/>
          <p:cNvSpPr>
            <a:spLocks noChangeArrowheads="1"/>
          </p:cNvSpPr>
          <p:nvPr/>
        </p:nvSpPr>
        <p:spPr bwMode="auto">
          <a:xfrm>
            <a:off x="5765800" y="5172075"/>
            <a:ext cx="1260475" cy="612775"/>
          </a:xfrm>
          <a:prstGeom prst="rect">
            <a:avLst/>
          </a:prstGeom>
          <a:solidFill>
            <a:srgbClr val="F9E383">
              <a:alpha val="50195"/>
            </a:srgbClr>
          </a:solidFill>
          <a:ln w="19050" algn="ctr">
            <a:solidFill>
              <a:srgbClr val="000000"/>
            </a:solidFill>
            <a:prstDash val="sysDash"/>
            <a:round/>
            <a:headEnd/>
            <a:tailEnd/>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ru-RU" altLang="ru-RU" sz="1300"/>
              <a:t>Определение источников покрытия</a:t>
            </a:r>
          </a:p>
        </p:txBody>
      </p:sp>
      <p:cxnSp>
        <p:nvCxnSpPr>
          <p:cNvPr id="14404" name="Прямая со стрелкой 28"/>
          <p:cNvCxnSpPr>
            <a:cxnSpLocks noChangeShapeType="1"/>
            <a:stCxn id="14403" idx="0"/>
            <a:endCxn id="14405" idx="2"/>
          </p:cNvCxnSpPr>
          <p:nvPr/>
        </p:nvCxnSpPr>
        <p:spPr bwMode="auto">
          <a:xfrm flipV="1">
            <a:off x="6396038" y="4968875"/>
            <a:ext cx="7937" cy="203200"/>
          </a:xfrm>
          <a:prstGeom prst="straightConnector1">
            <a:avLst/>
          </a:prstGeom>
          <a:noFill/>
          <a:ln w="19050" algn="ctr">
            <a:solidFill>
              <a:srgbClr val="CC3300"/>
            </a:solidFill>
            <a:round/>
            <a:headEnd/>
            <a:tailEnd type="arrow" w="med" len="med"/>
          </a:ln>
          <a:extLst>
            <a:ext uri="{909E8E84-426E-40DD-AFC4-6F175D3DCCD1}">
              <a14:hiddenFill xmlns:a14="http://schemas.microsoft.com/office/drawing/2010/main">
                <a:noFill/>
              </a14:hiddenFill>
            </a:ext>
          </a:extLst>
        </p:spPr>
      </p:cxnSp>
      <p:sp>
        <p:nvSpPr>
          <p:cNvPr id="14405" name="Прямоугольник 18"/>
          <p:cNvSpPr>
            <a:spLocks noChangeArrowheads="1"/>
          </p:cNvSpPr>
          <p:nvPr/>
        </p:nvSpPr>
        <p:spPr bwMode="auto">
          <a:xfrm>
            <a:off x="5773738" y="4429125"/>
            <a:ext cx="1258887" cy="539750"/>
          </a:xfrm>
          <a:prstGeom prst="rect">
            <a:avLst/>
          </a:prstGeom>
          <a:solidFill>
            <a:srgbClr val="F9E383">
              <a:alpha val="50195"/>
            </a:srgbClr>
          </a:solidFill>
          <a:ln>
            <a:noFill/>
          </a:ln>
          <a:extLst>
            <a:ext uri="{91240B29-F687-4F45-9708-019B960494DF}">
              <a14:hiddenLine xmlns:a14="http://schemas.microsoft.com/office/drawing/2010/main" w="44450" algn="ctr">
                <a:solidFill>
                  <a:srgbClr val="000000"/>
                </a:solidFill>
                <a:round/>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lnSpc>
                <a:spcPct val="110000"/>
              </a:lnSpc>
              <a:spcBef>
                <a:spcPct val="50000"/>
              </a:spcBef>
            </a:pPr>
            <a:r>
              <a:rPr lang="ru-RU" altLang="ru-RU" sz="1300"/>
              <a:t>Уточненный план закупок</a:t>
            </a:r>
          </a:p>
        </p:txBody>
      </p:sp>
      <p:pic>
        <p:nvPicPr>
          <p:cNvPr id="14406" name="Рисунок 191" descr="Mimetypes-application-vnd-sun-xml-calc-template-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76888" y="4514850"/>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407" name="Прямая со стрелкой 28"/>
          <p:cNvCxnSpPr>
            <a:cxnSpLocks noChangeShapeType="1"/>
            <a:stCxn id="14405" idx="0"/>
            <a:endCxn id="14396" idx="2"/>
          </p:cNvCxnSpPr>
          <p:nvPr/>
        </p:nvCxnSpPr>
        <p:spPr bwMode="auto">
          <a:xfrm flipV="1">
            <a:off x="6403975" y="4251325"/>
            <a:ext cx="0" cy="177800"/>
          </a:xfrm>
          <a:prstGeom prst="straightConnector1">
            <a:avLst/>
          </a:prstGeom>
          <a:noFill/>
          <a:ln w="19050" algn="ctr">
            <a:solidFill>
              <a:srgbClr val="CC3300"/>
            </a:solidFill>
            <a:round/>
            <a:headEnd/>
            <a:tailEnd type="arrow" w="med" len="med"/>
          </a:ln>
          <a:extLst>
            <a:ext uri="{909E8E84-426E-40DD-AFC4-6F175D3DCCD1}">
              <a14:hiddenFill xmlns:a14="http://schemas.microsoft.com/office/drawing/2010/main">
                <a:noFill/>
              </a14:hiddenFill>
            </a:ext>
          </a:extLst>
        </p:spPr>
      </p:cxnSp>
      <p:cxnSp>
        <p:nvCxnSpPr>
          <p:cNvPr id="14408" name="Прямая со стрелкой 28"/>
          <p:cNvCxnSpPr>
            <a:cxnSpLocks noChangeShapeType="1"/>
            <a:stCxn id="14396" idx="3"/>
            <a:endCxn id="14357" idx="1"/>
          </p:cNvCxnSpPr>
          <p:nvPr/>
        </p:nvCxnSpPr>
        <p:spPr bwMode="auto">
          <a:xfrm>
            <a:off x="7032625" y="3981450"/>
            <a:ext cx="276225" cy="717550"/>
          </a:xfrm>
          <a:prstGeom prst="straightConnector1">
            <a:avLst/>
          </a:prstGeom>
          <a:noFill/>
          <a:ln w="19050" algn="ctr">
            <a:solidFill>
              <a:srgbClr val="CC3300"/>
            </a:solidFill>
            <a:round/>
            <a:headEnd/>
            <a:tailEnd type="arrow" w="med" len="med"/>
          </a:ln>
          <a:extLst>
            <a:ext uri="{909E8E84-426E-40DD-AFC4-6F175D3DCCD1}">
              <a14:hiddenFill xmlns:a14="http://schemas.microsoft.com/office/drawing/2010/main">
                <a:noFill/>
              </a14:hiddenFill>
            </a:ext>
          </a:extLst>
        </p:spPr>
      </p:cxnSp>
      <p:cxnSp>
        <p:nvCxnSpPr>
          <p:cNvPr id="74" name="Прямая соединительная линия 73"/>
          <p:cNvCxnSpPr/>
          <p:nvPr/>
        </p:nvCxnSpPr>
        <p:spPr bwMode="auto">
          <a:xfrm>
            <a:off x="396875" y="5932488"/>
            <a:ext cx="8278813" cy="0"/>
          </a:xfrm>
          <a:prstGeom prst="line">
            <a:avLst/>
          </a:prstGeom>
          <a:solidFill>
            <a:srgbClr val="F9E383">
              <a:alpha val="50000"/>
            </a:srgbClr>
          </a:solidFill>
          <a:ln w="28575" cap="flat" cmpd="sng" algn="ctr">
            <a:solidFill>
              <a:schemeClr val="bg1">
                <a:lumMod val="50000"/>
              </a:schemeClr>
            </a:solidFill>
            <a:prstDash val="solid"/>
            <a:round/>
            <a:headEnd type="none" w="med" len="med"/>
            <a:tailEnd type="none" w="med" len="med"/>
          </a:ln>
          <a:effectLst/>
          <a:extLst/>
        </p:spPr>
      </p:cxnSp>
      <p:sp>
        <p:nvSpPr>
          <p:cNvPr id="14409" name="TextBox 62"/>
          <p:cNvSpPr txBox="1">
            <a:spLocks noChangeArrowheads="1"/>
          </p:cNvSpPr>
          <p:nvPr/>
        </p:nvSpPr>
        <p:spPr bwMode="auto">
          <a:xfrm>
            <a:off x="250825" y="6048375"/>
            <a:ext cx="25923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ru-RU" altLang="ru-RU" sz="1800" b="1"/>
              <a:t>План закупок </a:t>
            </a:r>
            <a:r>
              <a:rPr lang="en-US" altLang="ru-RU" sz="1200" b="1"/>
              <a:t>http://zakupki.gov.ru</a:t>
            </a:r>
            <a:endParaRPr lang="ru-RU" altLang="ru-RU" sz="1600"/>
          </a:p>
        </p:txBody>
      </p:sp>
      <p:grpSp>
        <p:nvGrpSpPr>
          <p:cNvPr id="14411" name="Группа 11"/>
          <p:cNvGrpSpPr>
            <a:grpSpLocks/>
          </p:cNvGrpSpPr>
          <p:nvPr/>
        </p:nvGrpSpPr>
        <p:grpSpPr bwMode="auto">
          <a:xfrm>
            <a:off x="2843213" y="6069013"/>
            <a:ext cx="539750" cy="539750"/>
            <a:chOff x="664185" y="5349230"/>
            <a:chExt cx="1225549" cy="1243013"/>
          </a:xfrm>
        </p:grpSpPr>
        <p:pic>
          <p:nvPicPr>
            <p:cNvPr id="144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185" y="5349230"/>
              <a:ext cx="1225549"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84"/>
            <p:cNvSpPr txBox="1"/>
            <p:nvPr/>
          </p:nvSpPr>
          <p:spPr>
            <a:xfrm>
              <a:off x="785498" y="5681768"/>
              <a:ext cx="972094" cy="535925"/>
            </a:xfrm>
            <a:prstGeom prst="rect">
              <a:avLst/>
            </a:prstGeom>
            <a:noFill/>
          </p:spPr>
          <p:txBody>
            <a:bodyPr wrap="none">
              <a:spAutoFit/>
              <a:scene3d>
                <a:camera prst="orthographicFront">
                  <a:rot lat="21540000" lon="0" rev="0"/>
                </a:camera>
                <a:lightRig rig="threePt" dir="t"/>
              </a:scene3d>
            </a:bodyPr>
            <a:lstStyle/>
            <a:p>
              <a:pPr algn="ctr" eaLnBrk="0" hangingPunct="0">
                <a:lnSpc>
                  <a:spcPct val="110000"/>
                </a:lnSpc>
                <a:spcBef>
                  <a:spcPct val="50000"/>
                </a:spcBef>
                <a:defRPr/>
              </a:pPr>
              <a:r>
                <a:rPr lang="ru-RU" sz="900" b="1" dirty="0">
                  <a:solidFill>
                    <a:srgbClr val="0070C0"/>
                  </a:solidFill>
                  <a:cs typeface="+mn-cs"/>
                </a:rPr>
                <a:t>ЕИС</a:t>
              </a:r>
            </a:p>
          </p:txBody>
        </p:sp>
      </p:grpSp>
      <p:sp>
        <p:nvSpPr>
          <p:cNvPr id="14412" name="TextBox 7"/>
          <p:cNvSpPr txBox="1">
            <a:spLocks noChangeArrowheads="1"/>
          </p:cNvSpPr>
          <p:nvPr/>
        </p:nvSpPr>
        <p:spPr bwMode="auto">
          <a:xfrm>
            <a:off x="1284288" y="5949950"/>
            <a:ext cx="6746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altLang="ru-RU" sz="1100" b="1"/>
              <a:t>223-</a:t>
            </a:r>
            <a:r>
              <a:rPr lang="ru-RU" altLang="ru-RU" sz="1100" b="1"/>
              <a:t>ФЗ</a:t>
            </a:r>
          </a:p>
        </p:txBody>
      </p:sp>
      <p:grpSp>
        <p:nvGrpSpPr>
          <p:cNvPr id="7" name="Группа 89"/>
          <p:cNvGrpSpPr>
            <a:grpSpLocks/>
          </p:cNvGrpSpPr>
          <p:nvPr/>
        </p:nvGrpSpPr>
        <p:grpSpPr bwMode="auto">
          <a:xfrm>
            <a:off x="6910188" y="4594022"/>
            <a:ext cx="216000" cy="216000"/>
            <a:chOff x="664185" y="5349231"/>
            <a:chExt cx="1225550" cy="1243013"/>
          </a:xfrm>
          <a:effectLst>
            <a:outerShdw dist="50800" dir="5400000" sx="1000" sy="1000" algn="ctr" rotWithShape="0">
              <a:srgbClr val="000000">
                <a:alpha val="43137"/>
              </a:srgbClr>
            </a:outerShdw>
          </a:effectLst>
        </p:grpSpPr>
        <p:pic>
          <p:nvPicPr>
            <p:cNvPr id="91" name="Picture 3"/>
            <p:cNvPicPr>
              <a:picLocks noChangeAspect="1" noChangeArrowheads="1"/>
            </p:cNvPicPr>
            <p:nvPr/>
          </p:nvPicPr>
          <p:blipFill>
            <a:blip r:embed="rId7" cstate="print">
              <a:extLst/>
            </a:blip>
            <a:srcRect/>
            <a:stretch>
              <a:fillRect/>
            </a:stretch>
          </p:blipFill>
          <p:spPr bwMode="auto">
            <a:xfrm>
              <a:off x="664185" y="5349231"/>
              <a:ext cx="1225550" cy="1243013"/>
            </a:xfrm>
            <a:prstGeom prst="rect">
              <a:avLst/>
            </a:prstGeom>
            <a:noFill/>
            <a:ln>
              <a:noFill/>
            </a:ln>
            <a:extLst/>
          </p:spPr>
        </p:pic>
        <p:sp>
          <p:nvSpPr>
            <p:cNvPr id="92" name="TextBox 91"/>
            <p:cNvSpPr txBox="1"/>
            <p:nvPr/>
          </p:nvSpPr>
          <p:spPr>
            <a:xfrm>
              <a:off x="1132906" y="5724686"/>
              <a:ext cx="288106" cy="441878"/>
            </a:xfrm>
            <a:prstGeom prst="rect">
              <a:avLst/>
            </a:prstGeom>
            <a:noFill/>
          </p:spPr>
          <p:txBody>
            <a:bodyPr wrap="none">
              <a:spAutoFit/>
              <a:scene3d>
                <a:camera prst="orthographicFront">
                  <a:rot lat="21540000" lon="0" rev="0"/>
                </a:camera>
                <a:lightRig rig="threePt" dir="t"/>
              </a:scene3d>
            </a:bodyPr>
            <a:lstStyle/>
            <a:p>
              <a:pPr algn="ctr">
                <a:defRPr/>
              </a:pPr>
              <a:endParaRPr lang="ru-RU" sz="1100" b="1" dirty="0">
                <a:solidFill>
                  <a:schemeClr val="accent6">
                    <a:lumMod val="75000"/>
                  </a:schemeClr>
                </a:solidFill>
              </a:endParaRPr>
            </a:p>
          </p:txBody>
        </p:sp>
      </p:grpSp>
      <p:grpSp>
        <p:nvGrpSpPr>
          <p:cNvPr id="8" name="Группа 92"/>
          <p:cNvGrpSpPr>
            <a:grpSpLocks/>
          </p:cNvGrpSpPr>
          <p:nvPr/>
        </p:nvGrpSpPr>
        <p:grpSpPr bwMode="auto">
          <a:xfrm>
            <a:off x="6916590" y="1441375"/>
            <a:ext cx="216000" cy="216000"/>
            <a:chOff x="664185" y="5349231"/>
            <a:chExt cx="1225550" cy="1243013"/>
          </a:xfrm>
          <a:effectLst>
            <a:outerShdw dist="50800" dir="5400000" sx="1000" sy="1000" algn="ctr" rotWithShape="0">
              <a:srgbClr val="000000">
                <a:alpha val="43137"/>
              </a:srgbClr>
            </a:outerShdw>
          </a:effectLst>
        </p:grpSpPr>
        <p:pic>
          <p:nvPicPr>
            <p:cNvPr id="94" name="Picture 3"/>
            <p:cNvPicPr>
              <a:picLocks noChangeAspect="1" noChangeArrowheads="1"/>
            </p:cNvPicPr>
            <p:nvPr/>
          </p:nvPicPr>
          <p:blipFill>
            <a:blip r:embed="rId7" cstate="print">
              <a:extLst/>
            </a:blip>
            <a:srcRect/>
            <a:stretch>
              <a:fillRect/>
            </a:stretch>
          </p:blipFill>
          <p:spPr bwMode="auto">
            <a:xfrm>
              <a:off x="664185" y="5349231"/>
              <a:ext cx="1225550" cy="1243013"/>
            </a:xfrm>
            <a:prstGeom prst="rect">
              <a:avLst/>
            </a:prstGeom>
            <a:noFill/>
            <a:ln>
              <a:noFill/>
            </a:ln>
            <a:extLst/>
          </p:spPr>
        </p:pic>
        <p:sp>
          <p:nvSpPr>
            <p:cNvPr id="95" name="TextBox 94"/>
            <p:cNvSpPr txBox="1"/>
            <p:nvPr/>
          </p:nvSpPr>
          <p:spPr>
            <a:xfrm>
              <a:off x="1132906" y="5724686"/>
              <a:ext cx="288106" cy="441878"/>
            </a:xfrm>
            <a:prstGeom prst="rect">
              <a:avLst/>
            </a:prstGeom>
            <a:noFill/>
          </p:spPr>
          <p:txBody>
            <a:bodyPr wrap="none">
              <a:spAutoFit/>
              <a:scene3d>
                <a:camera prst="orthographicFront">
                  <a:rot lat="21540000" lon="0" rev="0"/>
                </a:camera>
                <a:lightRig rig="threePt" dir="t"/>
              </a:scene3d>
            </a:bodyPr>
            <a:lstStyle/>
            <a:p>
              <a:pPr algn="ctr">
                <a:defRPr/>
              </a:pPr>
              <a:endParaRPr lang="ru-RU" sz="1100" b="1" dirty="0">
                <a:solidFill>
                  <a:schemeClr val="accent6">
                    <a:lumMod val="75000"/>
                  </a:schemeClr>
                </a:solidFill>
              </a:endParaRPr>
            </a:p>
          </p:txBody>
        </p:sp>
      </p:grpSp>
      <p:sp>
        <p:nvSpPr>
          <p:cNvPr id="14415" name="Прямоугольник 18"/>
          <p:cNvSpPr>
            <a:spLocks noChangeArrowheads="1"/>
          </p:cNvSpPr>
          <p:nvPr/>
        </p:nvSpPr>
        <p:spPr bwMode="auto">
          <a:xfrm>
            <a:off x="4170363" y="6064250"/>
            <a:ext cx="1258887" cy="539750"/>
          </a:xfrm>
          <a:prstGeom prst="rect">
            <a:avLst/>
          </a:prstGeom>
          <a:solidFill>
            <a:srgbClr val="F9E383">
              <a:alpha val="50195"/>
            </a:srgbClr>
          </a:solidFill>
          <a:ln>
            <a:noFill/>
          </a:ln>
          <a:extLst>
            <a:ext uri="{91240B29-F687-4F45-9708-019B960494DF}">
              <a14:hiddenLine xmlns:a14="http://schemas.microsoft.com/office/drawing/2010/main" w="44450" algn="ctr">
                <a:solidFill>
                  <a:srgbClr val="000000"/>
                </a:solidFill>
                <a:round/>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lnSpc>
                <a:spcPct val="110000"/>
              </a:lnSpc>
              <a:spcBef>
                <a:spcPct val="50000"/>
              </a:spcBef>
            </a:pPr>
            <a:r>
              <a:rPr lang="ru-RU" altLang="ru-RU" sz="1300"/>
              <a:t>Годовой план закупок</a:t>
            </a:r>
          </a:p>
        </p:txBody>
      </p:sp>
      <p:pic>
        <p:nvPicPr>
          <p:cNvPr id="14416" name="Рисунок 191" descr="Mimetypes-application-vnd-sun-xml-calc-template-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73513" y="6149975"/>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417" name="Прямая со стрелкой 28"/>
          <p:cNvCxnSpPr>
            <a:cxnSpLocks noChangeShapeType="1"/>
          </p:cNvCxnSpPr>
          <p:nvPr/>
        </p:nvCxnSpPr>
        <p:spPr bwMode="auto">
          <a:xfrm flipH="1" flipV="1">
            <a:off x="3475038" y="6338888"/>
            <a:ext cx="481012" cy="0"/>
          </a:xfrm>
          <a:prstGeom prst="straightConnector1">
            <a:avLst/>
          </a:prstGeom>
          <a:noFill/>
          <a:ln w="38100" algn="ctr">
            <a:solidFill>
              <a:srgbClr val="CC3300"/>
            </a:solidFill>
            <a:round/>
            <a:headEnd/>
            <a:tailEnd type="arrow" w="med" len="med"/>
          </a:ln>
          <a:extLst>
            <a:ext uri="{909E8E84-426E-40DD-AFC4-6F175D3DCCD1}">
              <a14:hiddenFill xmlns:a14="http://schemas.microsoft.com/office/drawing/2010/main">
                <a:noFill/>
              </a14:hiddenFill>
            </a:ext>
          </a:extLst>
        </p:spPr>
      </p:cxnSp>
      <p:cxnSp>
        <p:nvCxnSpPr>
          <p:cNvPr id="14418" name="Прямая соединительная линия 142"/>
          <p:cNvCxnSpPr>
            <a:cxnSpLocks noChangeShapeType="1"/>
          </p:cNvCxnSpPr>
          <p:nvPr/>
        </p:nvCxnSpPr>
        <p:spPr bwMode="auto">
          <a:xfrm>
            <a:off x="3736975" y="6099175"/>
            <a:ext cx="0" cy="557213"/>
          </a:xfrm>
          <a:prstGeom prst="line">
            <a:avLst/>
          </a:prstGeom>
          <a:noFill/>
          <a:ln w="44450" algn="ctr">
            <a:solidFill>
              <a:schemeClr val="tx1"/>
            </a:solidFill>
            <a:prstDash val="dash"/>
            <a:round/>
            <a:headEn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785195775"/>
      </p:ext>
    </p:extLst>
  </p:cSld>
  <p:clrMapOvr>
    <a:masterClrMapping/>
  </p:clrMapOvr>
  <p:transition spd="slow" advTm="5857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5" name="Прямая соединительная линия 34"/>
          <p:cNvCxnSpPr/>
          <p:nvPr/>
        </p:nvCxnSpPr>
        <p:spPr bwMode="auto">
          <a:xfrm flipV="1">
            <a:off x="1976961" y="2705922"/>
            <a:ext cx="1599423" cy="846365"/>
          </a:xfrm>
          <a:prstGeom prst="line">
            <a:avLst/>
          </a:prstGeom>
          <a:solidFill>
            <a:srgbClr val="F9E383">
              <a:alpha val="50000"/>
            </a:srgbClr>
          </a:solidFill>
          <a:ln w="44450" cap="flat" cmpd="sng" algn="ctr">
            <a:solidFill>
              <a:schemeClr val="accent3">
                <a:lumMod val="65000"/>
              </a:scheme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Заголовок 1"/>
          <p:cNvSpPr>
            <a:spLocks noGrp="1"/>
          </p:cNvSpPr>
          <p:nvPr>
            <p:ph type="title"/>
          </p:nvPr>
        </p:nvSpPr>
        <p:spPr>
          <a:xfrm>
            <a:off x="1692275" y="152400"/>
            <a:ext cx="5336705" cy="1081088"/>
          </a:xfrm>
        </p:spPr>
        <p:txBody>
          <a:bodyPr/>
          <a:lstStyle/>
          <a:p>
            <a:r>
              <a:rPr lang="ru-RU" dirty="0" smtClean="0"/>
              <a:t>Варианты подготовки бюджета закупок</a:t>
            </a:r>
            <a:endParaRPr lang="ru-RU" dirty="0"/>
          </a:p>
        </p:txBody>
      </p:sp>
      <p:sp>
        <p:nvSpPr>
          <p:cNvPr id="4" name="Номер слайда 3"/>
          <p:cNvSpPr>
            <a:spLocks noGrp="1"/>
          </p:cNvSpPr>
          <p:nvPr>
            <p:ph type="sldNum" sz="quarter" idx="11"/>
          </p:nvPr>
        </p:nvSpPr>
        <p:spPr/>
        <p:txBody>
          <a:bodyPr/>
          <a:lstStyle/>
          <a:p>
            <a:pPr>
              <a:defRPr/>
            </a:pPr>
            <a:fld id="{5007AF4B-D67C-4129-86EF-FE2A65D9E95E}" type="slidenum">
              <a:rPr lang="ru-RU" altLang="ru-RU" smtClean="0"/>
              <a:pPr>
                <a:defRPr/>
              </a:pPr>
              <a:t>7</a:t>
            </a:fld>
            <a:endParaRPr lang="ru-RU" altLang="ru-RU" dirty="0"/>
          </a:p>
        </p:txBody>
      </p:sp>
      <p:pic>
        <p:nvPicPr>
          <p:cNvPr id="5" name="Рисунок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887" y="1625492"/>
            <a:ext cx="824011" cy="98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987824" y="1049428"/>
            <a:ext cx="1897999" cy="584775"/>
          </a:xfrm>
          <a:prstGeom prst="rect">
            <a:avLst/>
          </a:prstGeom>
          <a:noFill/>
        </p:spPr>
        <p:txBody>
          <a:bodyPr wrap="square" rtlCol="0">
            <a:spAutoFit/>
          </a:bodyPr>
          <a:lstStyle/>
          <a:p>
            <a:pPr algn="ctr"/>
            <a:r>
              <a:rPr lang="ru-RU" sz="1600" b="1" dirty="0" smtClean="0">
                <a:solidFill>
                  <a:schemeClr val="bg2">
                    <a:lumMod val="50000"/>
                  </a:schemeClr>
                </a:solidFill>
              </a:rPr>
              <a:t>Экземпляр отчета (бюджет)</a:t>
            </a:r>
            <a:endParaRPr lang="ru-RU" sz="1600" b="1" dirty="0">
              <a:solidFill>
                <a:schemeClr val="bg2">
                  <a:lumMod val="50000"/>
                </a:schemeClr>
              </a:solidFill>
            </a:endParaRPr>
          </a:p>
        </p:txBody>
      </p:sp>
      <p:sp>
        <p:nvSpPr>
          <p:cNvPr id="7" name="Блок-схема: магнитный диск 6"/>
          <p:cNvSpPr/>
          <p:nvPr/>
        </p:nvSpPr>
        <p:spPr bwMode="auto">
          <a:xfrm>
            <a:off x="395536" y="2777620"/>
            <a:ext cx="1080120" cy="720080"/>
          </a:xfrm>
          <a:prstGeom prst="flowChartMagneticDisk">
            <a:avLst/>
          </a:prstGeom>
          <a:solidFill>
            <a:schemeClr val="bg1">
              <a:lumMod val="50000"/>
              <a:alpha val="50000"/>
            </a:schemeClr>
          </a:solidFill>
          <a:ln w="12700" cap="flat" cmpd="sng" algn="ctr">
            <a:solidFill>
              <a:schemeClr val="bg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p:txBody>
      </p:sp>
      <p:sp>
        <p:nvSpPr>
          <p:cNvPr id="9" name="Блок-схема: магнитный диск 8"/>
          <p:cNvSpPr/>
          <p:nvPr/>
        </p:nvSpPr>
        <p:spPr bwMode="auto">
          <a:xfrm>
            <a:off x="827584" y="3209668"/>
            <a:ext cx="1080120" cy="720080"/>
          </a:xfrm>
          <a:prstGeom prst="flowChartMagneticDisk">
            <a:avLst/>
          </a:prstGeom>
          <a:solidFill>
            <a:schemeClr val="accent5">
              <a:lumMod val="75000"/>
            </a:schemeClr>
          </a:solidFill>
          <a:ln w="1270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p:txBody>
      </p:sp>
      <p:cxnSp>
        <p:nvCxnSpPr>
          <p:cNvPr id="11" name="Прямая со стрелкой 10"/>
          <p:cNvCxnSpPr/>
          <p:nvPr/>
        </p:nvCxnSpPr>
        <p:spPr bwMode="auto">
          <a:xfrm flipV="1">
            <a:off x="1547663" y="1985532"/>
            <a:ext cx="1872209" cy="936104"/>
          </a:xfrm>
          <a:prstGeom prst="straightConnector1">
            <a:avLst/>
          </a:prstGeom>
          <a:solidFill>
            <a:srgbClr val="F9E383">
              <a:alpha val="50000"/>
            </a:srgbClr>
          </a:solidFill>
          <a:ln w="44450"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Прямая со стрелкой 11"/>
          <p:cNvCxnSpPr/>
          <p:nvPr/>
        </p:nvCxnSpPr>
        <p:spPr bwMode="auto">
          <a:xfrm flipV="1">
            <a:off x="1764282" y="2336861"/>
            <a:ext cx="1727597" cy="864096"/>
          </a:xfrm>
          <a:prstGeom prst="straightConnector1">
            <a:avLst/>
          </a:prstGeom>
          <a:solidFill>
            <a:srgbClr val="F9E383">
              <a:alpha val="50000"/>
            </a:srgbClr>
          </a:solidFill>
          <a:ln w="44450" cap="flat" cmpd="sng" algn="ctr">
            <a:solidFill>
              <a:schemeClr val="accent5">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1046358" y="1700808"/>
            <a:ext cx="1509418" cy="523220"/>
          </a:xfrm>
          <a:prstGeom prst="rect">
            <a:avLst/>
          </a:prstGeom>
          <a:noFill/>
        </p:spPr>
        <p:txBody>
          <a:bodyPr wrap="square" rtlCol="0">
            <a:spAutoFit/>
          </a:bodyPr>
          <a:lstStyle/>
          <a:p>
            <a:r>
              <a:rPr lang="ru-RU" sz="1400" dirty="0" smtClean="0">
                <a:solidFill>
                  <a:schemeClr val="bg2">
                    <a:lumMod val="50000"/>
                  </a:schemeClr>
                </a:solidFill>
              </a:rPr>
              <a:t> Загрузка данных из ВУС</a:t>
            </a:r>
            <a:endParaRPr lang="ru-RU" sz="1400" dirty="0">
              <a:solidFill>
                <a:schemeClr val="bg2">
                  <a:lumMod val="50000"/>
                </a:schemeClr>
              </a:solidFill>
            </a:endParaRPr>
          </a:p>
        </p:txBody>
      </p:sp>
      <p:sp>
        <p:nvSpPr>
          <p:cNvPr id="15" name="Блок-схема: узел 14"/>
          <p:cNvSpPr/>
          <p:nvPr/>
        </p:nvSpPr>
        <p:spPr bwMode="auto">
          <a:xfrm>
            <a:off x="690549" y="1765733"/>
            <a:ext cx="396044" cy="351329"/>
          </a:xfrm>
          <a:prstGeom prst="flowChartConnector">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1</a:t>
            </a:r>
          </a:p>
        </p:txBody>
      </p:sp>
      <p:sp>
        <p:nvSpPr>
          <p:cNvPr id="16" name="TextBox 15"/>
          <p:cNvSpPr txBox="1"/>
          <p:nvPr/>
        </p:nvSpPr>
        <p:spPr>
          <a:xfrm>
            <a:off x="35496" y="3966360"/>
            <a:ext cx="2320774" cy="646331"/>
          </a:xfrm>
          <a:prstGeom prst="rect">
            <a:avLst/>
          </a:prstGeom>
          <a:noFill/>
        </p:spPr>
        <p:txBody>
          <a:bodyPr wrap="square" rtlCol="0">
            <a:spAutoFit/>
          </a:bodyPr>
          <a:lstStyle/>
          <a:p>
            <a:pPr algn="ctr"/>
            <a:r>
              <a:rPr lang="ru-RU" sz="1800" b="1" dirty="0" smtClean="0"/>
              <a:t>Сторонние системы</a:t>
            </a:r>
            <a:endParaRPr lang="ru-RU" sz="1800" b="1" dirty="0"/>
          </a:p>
        </p:txBody>
      </p:sp>
      <p:sp>
        <p:nvSpPr>
          <p:cNvPr id="17" name="TextBox 16"/>
          <p:cNvSpPr txBox="1"/>
          <p:nvPr/>
        </p:nvSpPr>
        <p:spPr>
          <a:xfrm>
            <a:off x="6948264" y="1517070"/>
            <a:ext cx="1509418" cy="307777"/>
          </a:xfrm>
          <a:prstGeom prst="rect">
            <a:avLst/>
          </a:prstGeom>
          <a:noFill/>
        </p:spPr>
        <p:txBody>
          <a:bodyPr wrap="square" rtlCol="0">
            <a:spAutoFit/>
          </a:bodyPr>
          <a:lstStyle/>
          <a:p>
            <a:r>
              <a:rPr lang="ru-RU" sz="1400" dirty="0" smtClean="0">
                <a:solidFill>
                  <a:srgbClr val="00B0F0"/>
                </a:solidFill>
              </a:rPr>
              <a:t>Сотрудник </a:t>
            </a:r>
            <a:r>
              <a:rPr lang="ru-RU" sz="1400" b="1" dirty="0" smtClean="0">
                <a:solidFill>
                  <a:srgbClr val="00B0F0"/>
                </a:solidFill>
              </a:rPr>
              <a:t>ПЭО</a:t>
            </a:r>
            <a:endParaRPr lang="ru-RU" sz="1400" b="1" dirty="0">
              <a:solidFill>
                <a:srgbClr val="00B0F0"/>
              </a:solidFill>
            </a:endParaRPr>
          </a:p>
        </p:txBody>
      </p:sp>
      <p:pic>
        <p:nvPicPr>
          <p:cNvPr id="21" name="Рисунок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7552" y="1941219"/>
            <a:ext cx="1742076" cy="1268449"/>
          </a:xfrm>
          <a:prstGeom prst="rect">
            <a:avLst/>
          </a:prstGeom>
        </p:spPr>
      </p:pic>
      <p:cxnSp>
        <p:nvCxnSpPr>
          <p:cNvPr id="23" name="Прямая соединительная линия 22"/>
          <p:cNvCxnSpPr/>
          <p:nvPr/>
        </p:nvCxnSpPr>
        <p:spPr bwMode="auto">
          <a:xfrm>
            <a:off x="4544410" y="2060707"/>
            <a:ext cx="1827790" cy="716913"/>
          </a:xfrm>
          <a:prstGeom prst="line">
            <a:avLst/>
          </a:prstGeom>
          <a:solidFill>
            <a:srgbClr val="F9E383">
              <a:alpha val="50000"/>
            </a:srgbClr>
          </a:solidFill>
          <a:ln w="44450" cap="flat" cmpd="sng" algn="ctr">
            <a:solidFill>
              <a:schemeClr val="accent3">
                <a:lumMod val="65000"/>
              </a:scheme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Блок-схема: несколько документов 25"/>
          <p:cNvSpPr/>
          <p:nvPr/>
        </p:nvSpPr>
        <p:spPr bwMode="auto">
          <a:xfrm>
            <a:off x="3091362" y="4134186"/>
            <a:ext cx="1656184" cy="1080120"/>
          </a:xfrm>
          <a:prstGeom prst="flowChartMultidocument">
            <a:avLst/>
          </a:prstGeom>
          <a:solidFill>
            <a:srgbClr val="F9E383">
              <a:alpha val="50000"/>
            </a:srgbClr>
          </a:solidFill>
          <a:ln w="44450" cap="flat" cmpd="sng" algn="ctr">
            <a:solidFill>
              <a:srgbClr val="CC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600" b="0" i="0" u="none" strike="noStrike" cap="none" normalizeH="0" baseline="0" dirty="0" smtClean="0">
                <a:ln>
                  <a:noFill/>
                </a:ln>
                <a:solidFill>
                  <a:schemeClr val="bg2">
                    <a:lumMod val="50000"/>
                  </a:schemeClr>
                </a:solidFill>
                <a:effectLst/>
                <a:latin typeface="Arial" charset="0"/>
              </a:rPr>
              <a:t>Регистрация потребности ДЗО</a:t>
            </a:r>
          </a:p>
        </p:txBody>
      </p:sp>
      <p:sp>
        <p:nvSpPr>
          <p:cNvPr id="27" name="TextBox 26"/>
          <p:cNvSpPr txBox="1"/>
          <p:nvPr/>
        </p:nvSpPr>
        <p:spPr>
          <a:xfrm>
            <a:off x="4502742" y="3313206"/>
            <a:ext cx="1725914" cy="738664"/>
          </a:xfrm>
          <a:prstGeom prst="rect">
            <a:avLst/>
          </a:prstGeom>
          <a:noFill/>
        </p:spPr>
        <p:txBody>
          <a:bodyPr wrap="square" rtlCol="0">
            <a:spAutoFit/>
          </a:bodyPr>
          <a:lstStyle/>
          <a:p>
            <a:r>
              <a:rPr lang="ru-RU" sz="1400" dirty="0" smtClean="0">
                <a:solidFill>
                  <a:schemeClr val="bg2">
                    <a:lumMod val="50000"/>
                  </a:schemeClr>
                </a:solidFill>
              </a:rPr>
              <a:t>Загрузка из регистра потребности</a:t>
            </a:r>
            <a:endParaRPr lang="ru-RU" sz="1400" dirty="0">
              <a:solidFill>
                <a:schemeClr val="bg2">
                  <a:lumMod val="50000"/>
                </a:schemeClr>
              </a:solidFill>
            </a:endParaRPr>
          </a:p>
        </p:txBody>
      </p:sp>
      <p:sp>
        <p:nvSpPr>
          <p:cNvPr id="28" name="Блок-схема: узел 27"/>
          <p:cNvSpPr/>
          <p:nvPr/>
        </p:nvSpPr>
        <p:spPr bwMode="auto">
          <a:xfrm>
            <a:off x="4067944" y="3506411"/>
            <a:ext cx="396044" cy="351329"/>
          </a:xfrm>
          <a:prstGeom prst="flowChartConnector">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2</a:t>
            </a:r>
          </a:p>
        </p:txBody>
      </p:sp>
      <p:sp>
        <p:nvSpPr>
          <p:cNvPr id="29" name="TextBox 28"/>
          <p:cNvSpPr txBox="1"/>
          <p:nvPr/>
        </p:nvSpPr>
        <p:spPr>
          <a:xfrm>
            <a:off x="3312400" y="5333146"/>
            <a:ext cx="1012046" cy="400110"/>
          </a:xfrm>
          <a:prstGeom prst="rect">
            <a:avLst/>
          </a:prstGeom>
          <a:noFill/>
        </p:spPr>
        <p:txBody>
          <a:bodyPr wrap="square" rtlCol="0">
            <a:spAutoFit/>
          </a:bodyPr>
          <a:lstStyle/>
          <a:p>
            <a:pPr algn="ctr"/>
            <a:r>
              <a:rPr lang="ru-RU" b="1" dirty="0" smtClean="0"/>
              <a:t>1С УХ</a:t>
            </a:r>
          </a:p>
        </p:txBody>
      </p:sp>
      <p:cxnSp>
        <p:nvCxnSpPr>
          <p:cNvPr id="30" name="Прямая со стрелкой 29"/>
          <p:cNvCxnSpPr/>
          <p:nvPr/>
        </p:nvCxnSpPr>
        <p:spPr bwMode="auto">
          <a:xfrm flipV="1">
            <a:off x="3908864" y="2685802"/>
            <a:ext cx="15064" cy="1319262"/>
          </a:xfrm>
          <a:prstGeom prst="straightConnector1">
            <a:avLst/>
          </a:prstGeom>
          <a:solidFill>
            <a:srgbClr val="F9E383">
              <a:alpha val="50000"/>
            </a:srgbClr>
          </a:solidFill>
          <a:ln w="44450" cap="flat" cmpd="sng" algn="ctr">
            <a:solidFill>
              <a:schemeClr val="accent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Прямоугольник 32"/>
          <p:cNvSpPr/>
          <p:nvPr/>
        </p:nvSpPr>
        <p:spPr>
          <a:xfrm>
            <a:off x="7028980" y="3277274"/>
            <a:ext cx="915635" cy="400110"/>
          </a:xfrm>
          <a:prstGeom prst="rect">
            <a:avLst/>
          </a:prstGeom>
        </p:spPr>
        <p:txBody>
          <a:bodyPr wrap="none">
            <a:spAutoFit/>
          </a:bodyPr>
          <a:lstStyle/>
          <a:p>
            <a:pPr algn="ctr"/>
            <a:r>
              <a:rPr lang="ru-RU" b="1" dirty="0"/>
              <a:t>1С УХ</a:t>
            </a:r>
          </a:p>
        </p:txBody>
      </p:sp>
      <p:cxnSp>
        <p:nvCxnSpPr>
          <p:cNvPr id="36" name="Прямая со стрелкой 35"/>
          <p:cNvCxnSpPr/>
          <p:nvPr/>
        </p:nvCxnSpPr>
        <p:spPr bwMode="auto">
          <a:xfrm flipH="1" flipV="1">
            <a:off x="5004048" y="4725144"/>
            <a:ext cx="1119780" cy="405062"/>
          </a:xfrm>
          <a:prstGeom prst="straightConnector1">
            <a:avLst/>
          </a:prstGeom>
          <a:solidFill>
            <a:srgbClr val="F9E383">
              <a:alpha val="50000"/>
            </a:srgbClr>
          </a:solidFill>
          <a:ln w="44450" cap="flat" cmpd="sng" algn="ctr">
            <a:solidFill>
              <a:schemeClr val="accent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 name="Рисунок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9180" y="4725144"/>
            <a:ext cx="1880385" cy="1514404"/>
          </a:xfrm>
          <a:prstGeom prst="rect">
            <a:avLst/>
          </a:prstGeom>
        </p:spPr>
      </p:pic>
      <p:sp>
        <p:nvSpPr>
          <p:cNvPr id="41" name="TextBox 40"/>
          <p:cNvSpPr txBox="1"/>
          <p:nvPr/>
        </p:nvSpPr>
        <p:spPr>
          <a:xfrm>
            <a:off x="5622522" y="5720911"/>
            <a:ext cx="1509418" cy="523220"/>
          </a:xfrm>
          <a:prstGeom prst="rect">
            <a:avLst/>
          </a:prstGeom>
          <a:noFill/>
        </p:spPr>
        <p:txBody>
          <a:bodyPr wrap="square" rtlCol="0">
            <a:spAutoFit/>
          </a:bodyPr>
          <a:lstStyle/>
          <a:p>
            <a:r>
              <a:rPr lang="ru-RU" sz="1400" b="1" dirty="0" smtClean="0">
                <a:solidFill>
                  <a:srgbClr val="00B0F0"/>
                </a:solidFill>
              </a:rPr>
              <a:t>Внутренний потребитель</a:t>
            </a:r>
            <a:endParaRPr lang="ru-RU" sz="1400" b="1" dirty="0">
              <a:solidFill>
                <a:srgbClr val="00B0F0"/>
              </a:solidFill>
            </a:endParaRPr>
          </a:p>
        </p:txBody>
      </p:sp>
      <p:sp>
        <p:nvSpPr>
          <p:cNvPr id="42" name="Блок-схема: узел 41"/>
          <p:cNvSpPr/>
          <p:nvPr/>
        </p:nvSpPr>
        <p:spPr bwMode="auto">
          <a:xfrm>
            <a:off x="5066235" y="5143256"/>
            <a:ext cx="396044" cy="351329"/>
          </a:xfrm>
          <a:prstGeom prst="flowChartConnector">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2</a:t>
            </a:r>
          </a:p>
        </p:txBody>
      </p:sp>
      <p:sp>
        <p:nvSpPr>
          <p:cNvPr id="43" name="TextBox 42"/>
          <p:cNvSpPr txBox="1"/>
          <p:nvPr/>
        </p:nvSpPr>
        <p:spPr>
          <a:xfrm>
            <a:off x="781082" y="6462750"/>
            <a:ext cx="3286862" cy="338554"/>
          </a:xfrm>
          <a:prstGeom prst="rect">
            <a:avLst/>
          </a:prstGeom>
          <a:noFill/>
        </p:spPr>
        <p:txBody>
          <a:bodyPr wrap="none" rtlCol="0">
            <a:spAutoFit/>
          </a:bodyPr>
          <a:lstStyle/>
          <a:p>
            <a:r>
              <a:rPr lang="ru-RU" sz="1600" dirty="0" smtClean="0"/>
              <a:t>Подготовка бюджета от лимитов</a:t>
            </a:r>
            <a:endParaRPr lang="ru-RU" sz="1600" dirty="0"/>
          </a:p>
        </p:txBody>
      </p:sp>
      <p:sp>
        <p:nvSpPr>
          <p:cNvPr id="44" name="Блок-схема: узел 43"/>
          <p:cNvSpPr/>
          <p:nvPr/>
        </p:nvSpPr>
        <p:spPr bwMode="auto">
          <a:xfrm>
            <a:off x="107504" y="6143959"/>
            <a:ext cx="252000" cy="252000"/>
          </a:xfrm>
          <a:prstGeom prst="flowChartConnector">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1</a:t>
            </a:r>
          </a:p>
        </p:txBody>
      </p:sp>
      <p:sp>
        <p:nvSpPr>
          <p:cNvPr id="48" name="Полилиния 47"/>
          <p:cNvSpPr/>
          <p:nvPr/>
        </p:nvSpPr>
        <p:spPr bwMode="auto">
          <a:xfrm>
            <a:off x="107504" y="6014009"/>
            <a:ext cx="4356483" cy="761440"/>
          </a:xfrm>
          <a:custGeom>
            <a:avLst/>
            <a:gdLst>
              <a:gd name="connsiteX0" fmla="*/ 0 w 3100552"/>
              <a:gd name="connsiteY0" fmla="*/ 0 h 630620"/>
              <a:gd name="connsiteX1" fmla="*/ 3100552 w 3100552"/>
              <a:gd name="connsiteY1" fmla="*/ 10510 h 630620"/>
              <a:gd name="connsiteX2" fmla="*/ 3100552 w 3100552"/>
              <a:gd name="connsiteY2" fmla="*/ 630620 h 630620"/>
            </a:gdLst>
            <a:ahLst/>
            <a:cxnLst>
              <a:cxn ang="0">
                <a:pos x="connsiteX0" y="connsiteY0"/>
              </a:cxn>
              <a:cxn ang="0">
                <a:pos x="connsiteX1" y="connsiteY1"/>
              </a:cxn>
              <a:cxn ang="0">
                <a:pos x="connsiteX2" y="connsiteY2"/>
              </a:cxn>
            </a:cxnLst>
            <a:rect l="l" t="t" r="r" b="b"/>
            <a:pathLst>
              <a:path w="3100552" h="630620">
                <a:moveTo>
                  <a:pt x="0" y="0"/>
                </a:moveTo>
                <a:lnTo>
                  <a:pt x="3100552" y="10510"/>
                </a:lnTo>
                <a:lnTo>
                  <a:pt x="3100552" y="630620"/>
                </a:lnTo>
              </a:path>
            </a:pathLst>
          </a:custGeom>
          <a:noFill/>
          <a:ln w="19050"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bg2">
                  <a:lumMod val="50000"/>
                </a:schemeClr>
              </a:solidFill>
              <a:effectLst/>
              <a:latin typeface="Arial" charset="0"/>
            </a:endParaRPr>
          </a:p>
        </p:txBody>
      </p:sp>
      <p:sp>
        <p:nvSpPr>
          <p:cNvPr id="49" name="TextBox 48"/>
          <p:cNvSpPr txBox="1"/>
          <p:nvPr/>
        </p:nvSpPr>
        <p:spPr>
          <a:xfrm>
            <a:off x="755576" y="6100682"/>
            <a:ext cx="3676712" cy="338554"/>
          </a:xfrm>
          <a:prstGeom prst="rect">
            <a:avLst/>
          </a:prstGeom>
          <a:noFill/>
        </p:spPr>
        <p:txBody>
          <a:bodyPr wrap="none" rtlCol="0">
            <a:spAutoFit/>
          </a:bodyPr>
          <a:lstStyle/>
          <a:p>
            <a:r>
              <a:rPr lang="ru-RU" sz="1600" dirty="0" smtClean="0"/>
              <a:t>Подготовка бюджета от потребности</a:t>
            </a:r>
            <a:endParaRPr lang="ru-RU" sz="1600" dirty="0"/>
          </a:p>
        </p:txBody>
      </p:sp>
      <p:sp>
        <p:nvSpPr>
          <p:cNvPr id="50" name="Блок-схема: узел 49"/>
          <p:cNvSpPr/>
          <p:nvPr/>
        </p:nvSpPr>
        <p:spPr bwMode="auto">
          <a:xfrm>
            <a:off x="460636" y="6143959"/>
            <a:ext cx="252000" cy="252000"/>
          </a:xfrm>
          <a:prstGeom prst="flowChartConnector">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lang="ru-RU" sz="1200" dirty="0"/>
              <a:t>2</a:t>
            </a:r>
            <a:endParaRPr kumimoji="0" lang="ru-RU" sz="1200" b="0" i="0" u="none" strike="noStrike" cap="none" normalizeH="0" baseline="0" dirty="0" smtClean="0">
              <a:ln>
                <a:noFill/>
              </a:ln>
              <a:solidFill>
                <a:schemeClr val="tx1"/>
              </a:solidFill>
              <a:effectLst/>
              <a:latin typeface="Arial" charset="0"/>
            </a:endParaRPr>
          </a:p>
        </p:txBody>
      </p:sp>
      <p:sp>
        <p:nvSpPr>
          <p:cNvPr id="51" name="Блок-схема: узел 50"/>
          <p:cNvSpPr/>
          <p:nvPr/>
        </p:nvSpPr>
        <p:spPr bwMode="auto">
          <a:xfrm>
            <a:off x="468112" y="6506027"/>
            <a:ext cx="252000" cy="252000"/>
          </a:xfrm>
          <a:prstGeom prst="flowChartConnector">
            <a:avLst/>
          </a:prstGeom>
          <a:solidFill>
            <a:schemeClr val="bg1">
              <a:lumMod val="95000"/>
              <a:alpha val="50000"/>
            </a:schemeClr>
          </a:solidFill>
          <a:ln w="44450" cap="flat" cmpd="sng" algn="ctr">
            <a:solidFill>
              <a:srgbClr val="CC33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lang="ru-RU" sz="1200" dirty="0" smtClean="0"/>
              <a:t>3</a:t>
            </a:r>
            <a:endParaRPr kumimoji="0" lang="ru-RU" sz="1200" b="0" i="0" u="none" strike="noStrike" cap="none" normalizeH="0" baseline="0" dirty="0" smtClean="0">
              <a:ln>
                <a:noFill/>
              </a:ln>
              <a:solidFill>
                <a:schemeClr val="tx1"/>
              </a:solidFill>
              <a:effectLst/>
              <a:latin typeface="Arial" charset="0"/>
            </a:endParaRPr>
          </a:p>
        </p:txBody>
      </p:sp>
      <p:sp>
        <p:nvSpPr>
          <p:cNvPr id="52" name="Блок-схема: узел 51"/>
          <p:cNvSpPr/>
          <p:nvPr/>
        </p:nvSpPr>
        <p:spPr bwMode="auto">
          <a:xfrm>
            <a:off x="2884526" y="866680"/>
            <a:ext cx="2160000" cy="2160000"/>
          </a:xfrm>
          <a:prstGeom prst="flowChartConnector">
            <a:avLst/>
          </a:prstGeom>
          <a:solidFill>
            <a:srgbClr val="F9E383">
              <a:alpha val="10000"/>
            </a:srgbClr>
          </a:solidFill>
          <a:ln w="444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54" name="TextBox 53"/>
          <p:cNvSpPr txBox="1"/>
          <p:nvPr/>
        </p:nvSpPr>
        <p:spPr>
          <a:xfrm>
            <a:off x="4788024" y="4119463"/>
            <a:ext cx="2073990" cy="461665"/>
          </a:xfrm>
          <a:prstGeom prst="rect">
            <a:avLst/>
          </a:prstGeom>
          <a:noFill/>
        </p:spPr>
        <p:txBody>
          <a:bodyPr wrap="square" rtlCol="0">
            <a:spAutoFit/>
          </a:bodyPr>
          <a:lstStyle/>
          <a:p>
            <a:r>
              <a:rPr lang="ru-RU" sz="1200" dirty="0" smtClean="0">
                <a:solidFill>
                  <a:schemeClr val="bg2">
                    <a:lumMod val="50000"/>
                  </a:schemeClr>
                </a:solidFill>
              </a:rPr>
              <a:t>По сценарию, отличному от «План для лимитов»</a:t>
            </a:r>
            <a:endParaRPr lang="ru-RU" sz="1200" dirty="0">
              <a:solidFill>
                <a:schemeClr val="bg2">
                  <a:lumMod val="50000"/>
                </a:schemeClr>
              </a:solidFill>
            </a:endParaRPr>
          </a:p>
        </p:txBody>
      </p:sp>
      <p:sp>
        <p:nvSpPr>
          <p:cNvPr id="40" name="Блок-схема: узел 39"/>
          <p:cNvSpPr/>
          <p:nvPr/>
        </p:nvSpPr>
        <p:spPr bwMode="auto">
          <a:xfrm>
            <a:off x="2720660" y="2871431"/>
            <a:ext cx="396044" cy="351329"/>
          </a:xfrm>
          <a:prstGeom prst="flowChartConnector">
            <a:avLst/>
          </a:prstGeom>
          <a:solidFill>
            <a:schemeClr val="bg1">
              <a:lumMod val="95000"/>
              <a:alpha val="50000"/>
            </a:schemeClr>
          </a:solidFill>
          <a:ln w="44450" cap="flat" cmpd="sng" algn="ctr">
            <a:solidFill>
              <a:srgbClr val="CC33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3</a:t>
            </a:r>
          </a:p>
        </p:txBody>
      </p:sp>
      <p:sp>
        <p:nvSpPr>
          <p:cNvPr id="18" name="Блок-схема: узел 17"/>
          <p:cNvSpPr/>
          <p:nvPr/>
        </p:nvSpPr>
        <p:spPr bwMode="auto">
          <a:xfrm>
            <a:off x="5456040" y="2322769"/>
            <a:ext cx="396044" cy="351329"/>
          </a:xfrm>
          <a:prstGeom prst="flowChartConnector">
            <a:avLst/>
          </a:prstGeom>
          <a:solidFill>
            <a:schemeClr val="bg1">
              <a:lumMod val="95000"/>
              <a:alpha val="50000"/>
            </a:schemeClr>
          </a:solidFill>
          <a:ln w="44450" cap="flat" cmpd="sng" algn="ctr">
            <a:solidFill>
              <a:srgbClr val="CC33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3</a:t>
            </a:r>
          </a:p>
        </p:txBody>
      </p:sp>
    </p:spTree>
    <p:extLst>
      <p:ext uri="{BB962C8B-B14F-4D97-AF65-F5344CB8AC3E}">
        <p14:creationId xmlns:p14="http://schemas.microsoft.com/office/powerpoint/2010/main" val="3989118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2275" y="152400"/>
            <a:ext cx="5796229" cy="1081088"/>
          </a:xfrm>
        </p:spPr>
        <p:txBody>
          <a:bodyPr/>
          <a:lstStyle/>
          <a:p>
            <a:r>
              <a:rPr lang="ru-RU" dirty="0" smtClean="0"/>
              <a:t>Карта процесса. План потребности</a:t>
            </a:r>
            <a:endParaRPr lang="ru-RU" dirty="0"/>
          </a:p>
        </p:txBody>
      </p:sp>
      <p:sp>
        <p:nvSpPr>
          <p:cNvPr id="4" name="Номер слайда 3"/>
          <p:cNvSpPr>
            <a:spLocks noGrp="1"/>
          </p:cNvSpPr>
          <p:nvPr>
            <p:ph type="sldNum" sz="quarter" idx="11"/>
          </p:nvPr>
        </p:nvSpPr>
        <p:spPr>
          <a:xfrm>
            <a:off x="8180698" y="6403175"/>
            <a:ext cx="766762" cy="260350"/>
          </a:xfrm>
        </p:spPr>
        <p:txBody>
          <a:bodyPr/>
          <a:lstStyle/>
          <a:p>
            <a:pPr>
              <a:defRPr/>
            </a:pPr>
            <a:fld id="{5007AF4B-D67C-4129-86EF-FE2A65D9E95E}" type="slidenum">
              <a:rPr lang="ru-RU" altLang="ru-RU" smtClean="0"/>
              <a:pPr>
                <a:defRPr/>
              </a:pPr>
              <a:t>8</a:t>
            </a:fld>
            <a:endParaRPr lang="ru-RU" altLang="ru-RU" dirty="0"/>
          </a:p>
        </p:txBody>
      </p:sp>
      <p:sp>
        <p:nvSpPr>
          <p:cNvPr id="6" name="TextBox 5"/>
          <p:cNvSpPr txBox="1"/>
          <p:nvPr/>
        </p:nvSpPr>
        <p:spPr>
          <a:xfrm>
            <a:off x="0" y="1322184"/>
            <a:ext cx="1907704"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Бюджетирование закупок</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1835848" y="1322184"/>
            <a:ext cx="1368000" cy="738664"/>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План потребности</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cxnSp>
        <p:nvCxnSpPr>
          <p:cNvPr id="15" name="Прямая соединительная линия 14"/>
          <p:cNvCxnSpPr/>
          <p:nvPr/>
        </p:nvCxnSpPr>
        <p:spPr>
          <a:xfrm>
            <a:off x="87488" y="2057698"/>
            <a:ext cx="8989486" cy="0"/>
          </a:xfrm>
          <a:prstGeom prst="line">
            <a:avLst/>
          </a:prstGeom>
          <a:ln w="381000" cmpd="tri"/>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75856" y="1322184"/>
            <a:ext cx="1141981"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План закупок</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427984" y="1322184"/>
            <a:ext cx="1620000"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Подготовка к закупкам</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024200" y="1322184"/>
            <a:ext cx="1620000"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Проведение закупок</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7429738" y="1322184"/>
            <a:ext cx="1620000" cy="523220"/>
          </a:xfrm>
          <a:prstGeom prst="rect">
            <a:avLst/>
          </a:prstGeom>
          <a:noFill/>
        </p:spPr>
        <p:txBody>
          <a:bodyPr wrap="square" rtlCol="0">
            <a:spAutoFit/>
          </a:bodyPr>
          <a:lstStyle/>
          <a:p>
            <a:pPr algn="ctr"/>
            <a:r>
              <a:rPr lang="ru-RU" sz="1400" b="1" dirty="0" smtClean="0">
                <a:latin typeface="Tahoma" panose="020B0604030504040204" pitchFamily="34" charset="0"/>
                <a:ea typeface="Tahoma" panose="020B0604030504040204" pitchFamily="34" charset="0"/>
                <a:cs typeface="Tahoma" panose="020B0604030504040204" pitchFamily="34" charset="0"/>
              </a:rPr>
              <a:t>Исполнение потребности</a:t>
            </a:r>
            <a:endParaRPr lang="ru-RU" sz="1400" b="1" dirty="0">
              <a:latin typeface="Tahoma" panose="020B0604030504040204" pitchFamily="34" charset="0"/>
              <a:ea typeface="Tahoma" panose="020B0604030504040204" pitchFamily="34" charset="0"/>
              <a:cs typeface="Tahoma" panose="020B0604030504040204" pitchFamily="34" charset="0"/>
            </a:endParaRPr>
          </a:p>
        </p:txBody>
      </p:sp>
      <p:sp>
        <p:nvSpPr>
          <p:cNvPr id="10" name="Стрелка вправо 9"/>
          <p:cNvSpPr/>
          <p:nvPr/>
        </p:nvSpPr>
        <p:spPr bwMode="auto">
          <a:xfrm>
            <a:off x="982110"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65" name="Стрелка вправо 64"/>
          <p:cNvSpPr/>
          <p:nvPr/>
        </p:nvSpPr>
        <p:spPr bwMode="auto">
          <a:xfrm>
            <a:off x="2483768"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2" name="Стрелка вправо 81"/>
          <p:cNvSpPr/>
          <p:nvPr/>
        </p:nvSpPr>
        <p:spPr bwMode="auto">
          <a:xfrm>
            <a:off x="3963332"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3" name="Стрелка вправо 82"/>
          <p:cNvSpPr/>
          <p:nvPr/>
        </p:nvSpPr>
        <p:spPr bwMode="auto">
          <a:xfrm>
            <a:off x="5414421"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4" name="Стрелка вправо 83"/>
          <p:cNvSpPr/>
          <p:nvPr/>
        </p:nvSpPr>
        <p:spPr bwMode="auto">
          <a:xfrm>
            <a:off x="6957085"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86" name="Стрелка вправо 85"/>
          <p:cNvSpPr/>
          <p:nvPr/>
        </p:nvSpPr>
        <p:spPr bwMode="auto">
          <a:xfrm>
            <a:off x="8556524" y="1949698"/>
            <a:ext cx="216024" cy="216000"/>
          </a:xfrm>
          <a:prstGeom prst="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269" y="1730776"/>
            <a:ext cx="675775" cy="675775"/>
          </a:xfrm>
          <a:prstGeom prst="rect">
            <a:avLst/>
          </a:prstGeom>
        </p:spPr>
      </p:pic>
      <p:cxnSp>
        <p:nvCxnSpPr>
          <p:cNvPr id="88" name="Прямая соединительная линия 87"/>
          <p:cNvCxnSpPr/>
          <p:nvPr/>
        </p:nvCxnSpPr>
        <p:spPr>
          <a:xfrm flipV="1">
            <a:off x="4072621" y="2246068"/>
            <a:ext cx="0" cy="2016000"/>
          </a:xfrm>
          <a:prstGeom prst="line">
            <a:avLst/>
          </a:prstGeom>
          <a:ln w="254000" cmpd="tri"/>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flipH="1" flipV="1">
            <a:off x="2570360" y="2245300"/>
            <a:ext cx="0" cy="201600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089759" y="2460281"/>
            <a:ext cx="1322001" cy="461665"/>
          </a:xfrm>
          <a:prstGeom prst="rect">
            <a:avLst/>
          </a:prstGeom>
          <a:noFill/>
        </p:spPr>
        <p:txBody>
          <a:bodyPr wrap="square" rtlCol="0">
            <a:spAutoFit/>
          </a:bodyPr>
          <a:lstStyle/>
          <a:p>
            <a:pPr algn="r"/>
            <a:r>
              <a:rPr lang="ru-RU" sz="1200" dirty="0" smtClean="0"/>
              <a:t>Сбор потребности</a:t>
            </a:r>
            <a:endParaRPr lang="ru-RU" sz="1200" dirty="0"/>
          </a:p>
        </p:txBody>
      </p:sp>
      <p:sp>
        <p:nvSpPr>
          <p:cNvPr id="97" name="TextBox 96"/>
          <p:cNvSpPr txBox="1"/>
          <p:nvPr/>
        </p:nvSpPr>
        <p:spPr>
          <a:xfrm>
            <a:off x="1089759" y="3190770"/>
            <a:ext cx="1322001" cy="461665"/>
          </a:xfrm>
          <a:prstGeom prst="rect">
            <a:avLst/>
          </a:prstGeom>
          <a:noFill/>
        </p:spPr>
        <p:txBody>
          <a:bodyPr wrap="square" rtlCol="0">
            <a:spAutoFit/>
          </a:bodyPr>
          <a:lstStyle>
            <a:defPPr>
              <a:defRPr lang="ru-RU"/>
            </a:defPPr>
            <a:lvl1pPr algn="r">
              <a:defRPr sz="1200"/>
            </a:lvl1pPr>
          </a:lstStyle>
          <a:p>
            <a:r>
              <a:rPr lang="ru-RU" dirty="0"/>
              <a:t>Консолидация потребности</a:t>
            </a:r>
          </a:p>
        </p:txBody>
      </p:sp>
      <p:sp>
        <p:nvSpPr>
          <p:cNvPr id="98" name="TextBox 97"/>
          <p:cNvSpPr txBox="1"/>
          <p:nvPr/>
        </p:nvSpPr>
        <p:spPr>
          <a:xfrm>
            <a:off x="1089759" y="3738052"/>
            <a:ext cx="1322001" cy="646331"/>
          </a:xfrm>
          <a:prstGeom prst="rect">
            <a:avLst/>
          </a:prstGeom>
          <a:noFill/>
        </p:spPr>
        <p:txBody>
          <a:bodyPr wrap="square" rtlCol="0">
            <a:spAutoFit/>
          </a:bodyPr>
          <a:lstStyle/>
          <a:p>
            <a:pPr algn="r"/>
            <a:r>
              <a:rPr lang="ru-RU" sz="1200" dirty="0"/>
              <a:t>Источники покрытия потребности</a:t>
            </a:r>
          </a:p>
        </p:txBody>
      </p:sp>
      <p:sp>
        <p:nvSpPr>
          <p:cNvPr id="99" name="TextBox 98"/>
          <p:cNvSpPr txBox="1"/>
          <p:nvPr/>
        </p:nvSpPr>
        <p:spPr>
          <a:xfrm>
            <a:off x="2890441" y="2471527"/>
            <a:ext cx="1008903" cy="461665"/>
          </a:xfrm>
          <a:prstGeom prst="rect">
            <a:avLst/>
          </a:prstGeom>
          <a:noFill/>
        </p:spPr>
        <p:txBody>
          <a:bodyPr wrap="square" rtlCol="0">
            <a:spAutoFit/>
          </a:bodyPr>
          <a:lstStyle/>
          <a:p>
            <a:pPr algn="r"/>
            <a:r>
              <a:rPr lang="ru-RU" sz="1200" dirty="0" smtClean="0"/>
              <a:t>Строки плана</a:t>
            </a:r>
            <a:endParaRPr lang="ru-RU" sz="1200" dirty="0"/>
          </a:p>
        </p:txBody>
      </p:sp>
      <p:sp>
        <p:nvSpPr>
          <p:cNvPr id="100" name="TextBox 99"/>
          <p:cNvSpPr txBox="1"/>
          <p:nvPr/>
        </p:nvSpPr>
        <p:spPr>
          <a:xfrm>
            <a:off x="2873537" y="3192479"/>
            <a:ext cx="1044000" cy="461665"/>
          </a:xfrm>
          <a:prstGeom prst="rect">
            <a:avLst/>
          </a:prstGeom>
          <a:noFill/>
        </p:spPr>
        <p:txBody>
          <a:bodyPr wrap="square" rtlCol="0">
            <a:spAutoFit/>
          </a:bodyPr>
          <a:lstStyle/>
          <a:p>
            <a:pPr algn="r"/>
            <a:r>
              <a:rPr lang="ru-RU" sz="1200" dirty="0" smtClean="0"/>
              <a:t>Корректировка плана</a:t>
            </a:r>
            <a:endParaRPr lang="ru-RU" sz="1200" dirty="0"/>
          </a:p>
        </p:txBody>
      </p:sp>
      <p:cxnSp>
        <p:nvCxnSpPr>
          <p:cNvPr id="101" name="Прямая соединительная линия 100"/>
          <p:cNvCxnSpPr/>
          <p:nvPr/>
        </p:nvCxnSpPr>
        <p:spPr>
          <a:xfrm flipV="1">
            <a:off x="5522663" y="2245300"/>
            <a:ext cx="0" cy="273600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230668" y="2451572"/>
            <a:ext cx="1188000" cy="461665"/>
          </a:xfrm>
          <a:prstGeom prst="rect">
            <a:avLst/>
          </a:prstGeom>
          <a:noFill/>
        </p:spPr>
        <p:txBody>
          <a:bodyPr wrap="square" rtlCol="0">
            <a:spAutoFit/>
          </a:bodyPr>
          <a:lstStyle/>
          <a:p>
            <a:pPr algn="r"/>
            <a:r>
              <a:rPr lang="ru-RU" sz="1200" dirty="0" smtClean="0"/>
              <a:t>Аккредитация поставщиков</a:t>
            </a:r>
            <a:endParaRPr lang="ru-RU" sz="1200" dirty="0"/>
          </a:p>
        </p:txBody>
      </p:sp>
      <p:sp>
        <p:nvSpPr>
          <p:cNvPr id="103" name="TextBox 102"/>
          <p:cNvSpPr txBox="1"/>
          <p:nvPr/>
        </p:nvSpPr>
        <p:spPr>
          <a:xfrm>
            <a:off x="4221436" y="3155154"/>
            <a:ext cx="1188000" cy="461665"/>
          </a:xfrm>
          <a:prstGeom prst="rect">
            <a:avLst/>
          </a:prstGeom>
          <a:noFill/>
        </p:spPr>
        <p:txBody>
          <a:bodyPr wrap="square" rtlCol="0">
            <a:spAutoFit/>
          </a:bodyPr>
          <a:lstStyle/>
          <a:p>
            <a:pPr algn="r"/>
            <a:r>
              <a:rPr lang="ru-RU" sz="1200" dirty="0" smtClean="0"/>
              <a:t>Подготовка к закупкам</a:t>
            </a:r>
            <a:endParaRPr lang="ru-RU" sz="1200" dirty="0"/>
          </a:p>
        </p:txBody>
      </p:sp>
      <p:sp>
        <p:nvSpPr>
          <p:cNvPr id="104" name="TextBox 103"/>
          <p:cNvSpPr txBox="1"/>
          <p:nvPr/>
        </p:nvSpPr>
        <p:spPr>
          <a:xfrm>
            <a:off x="4221436" y="3836457"/>
            <a:ext cx="1188000" cy="461665"/>
          </a:xfrm>
          <a:prstGeom prst="rect">
            <a:avLst/>
          </a:prstGeom>
          <a:noFill/>
        </p:spPr>
        <p:txBody>
          <a:bodyPr wrap="square" rtlCol="0">
            <a:spAutoFit/>
          </a:bodyPr>
          <a:lstStyle/>
          <a:p>
            <a:pPr algn="r"/>
            <a:r>
              <a:rPr lang="ru-RU" sz="1200" dirty="0" smtClean="0"/>
              <a:t>Публикация на ЭТП</a:t>
            </a:r>
            <a:endParaRPr lang="ru-RU" sz="1200" dirty="0"/>
          </a:p>
        </p:txBody>
      </p:sp>
      <p:cxnSp>
        <p:nvCxnSpPr>
          <p:cNvPr id="105" name="Прямая соединительная линия 104"/>
          <p:cNvCxnSpPr/>
          <p:nvPr/>
        </p:nvCxnSpPr>
        <p:spPr>
          <a:xfrm flipH="1" flipV="1">
            <a:off x="7054512" y="2245300"/>
            <a:ext cx="0" cy="273600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5752322" y="2451572"/>
            <a:ext cx="1188000" cy="461665"/>
          </a:xfrm>
          <a:prstGeom prst="rect">
            <a:avLst/>
          </a:prstGeom>
          <a:noFill/>
        </p:spPr>
        <p:txBody>
          <a:bodyPr wrap="square" rtlCol="0">
            <a:spAutoFit/>
          </a:bodyPr>
          <a:lstStyle/>
          <a:p>
            <a:pPr algn="r"/>
            <a:r>
              <a:rPr lang="ru-RU" sz="1200" dirty="0" smtClean="0"/>
              <a:t>Квалификационный отбор</a:t>
            </a:r>
            <a:endParaRPr lang="ru-RU" sz="1200" dirty="0"/>
          </a:p>
        </p:txBody>
      </p:sp>
      <p:sp>
        <p:nvSpPr>
          <p:cNvPr id="107" name="TextBox 106"/>
          <p:cNvSpPr txBox="1"/>
          <p:nvPr/>
        </p:nvSpPr>
        <p:spPr>
          <a:xfrm>
            <a:off x="5743090" y="3155154"/>
            <a:ext cx="1188000" cy="461665"/>
          </a:xfrm>
          <a:prstGeom prst="rect">
            <a:avLst/>
          </a:prstGeom>
          <a:noFill/>
        </p:spPr>
        <p:txBody>
          <a:bodyPr wrap="square" rtlCol="0">
            <a:spAutoFit/>
          </a:bodyPr>
          <a:lstStyle/>
          <a:p>
            <a:pPr algn="r"/>
            <a:r>
              <a:rPr lang="ru-RU" sz="1200" dirty="0" smtClean="0"/>
              <a:t>Проведение торгов</a:t>
            </a:r>
            <a:endParaRPr lang="ru-RU" sz="1200" dirty="0"/>
          </a:p>
        </p:txBody>
      </p:sp>
      <p:sp>
        <p:nvSpPr>
          <p:cNvPr id="108" name="TextBox 107"/>
          <p:cNvSpPr txBox="1"/>
          <p:nvPr/>
        </p:nvSpPr>
        <p:spPr>
          <a:xfrm>
            <a:off x="5743090" y="3836457"/>
            <a:ext cx="1188000" cy="461665"/>
          </a:xfrm>
          <a:prstGeom prst="rect">
            <a:avLst/>
          </a:prstGeom>
          <a:noFill/>
        </p:spPr>
        <p:txBody>
          <a:bodyPr wrap="square" rtlCol="0">
            <a:spAutoFit/>
          </a:bodyPr>
          <a:lstStyle/>
          <a:p>
            <a:pPr algn="r"/>
            <a:r>
              <a:rPr lang="ru-RU" sz="1200" dirty="0" smtClean="0"/>
              <a:t>Заключение договора</a:t>
            </a:r>
            <a:endParaRPr lang="ru-RU" sz="1200" dirty="0"/>
          </a:p>
        </p:txBody>
      </p:sp>
      <p:sp>
        <p:nvSpPr>
          <p:cNvPr id="114" name="TextBox 113"/>
          <p:cNvSpPr txBox="1"/>
          <p:nvPr/>
        </p:nvSpPr>
        <p:spPr>
          <a:xfrm>
            <a:off x="5644178" y="4581128"/>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cxnSp>
        <p:nvCxnSpPr>
          <p:cNvPr id="115" name="Прямая соединительная линия 114"/>
          <p:cNvCxnSpPr/>
          <p:nvPr/>
        </p:nvCxnSpPr>
        <p:spPr bwMode="auto">
          <a:xfrm>
            <a:off x="2448725"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Прямая соединительная линия 115"/>
          <p:cNvCxnSpPr/>
          <p:nvPr/>
        </p:nvCxnSpPr>
        <p:spPr bwMode="auto">
          <a:xfrm>
            <a:off x="2448725"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Прямая соединительная линия 116"/>
          <p:cNvCxnSpPr/>
          <p:nvPr/>
        </p:nvCxnSpPr>
        <p:spPr bwMode="auto">
          <a:xfrm>
            <a:off x="2448725"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Прямая соединительная линия 117"/>
          <p:cNvCxnSpPr/>
          <p:nvPr/>
        </p:nvCxnSpPr>
        <p:spPr bwMode="auto">
          <a:xfrm>
            <a:off x="3956492"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Прямая соединительная линия 118"/>
          <p:cNvCxnSpPr/>
          <p:nvPr/>
        </p:nvCxnSpPr>
        <p:spPr bwMode="auto">
          <a:xfrm>
            <a:off x="5398900"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Прямая соединительная линия 119"/>
          <p:cNvCxnSpPr/>
          <p:nvPr/>
        </p:nvCxnSpPr>
        <p:spPr bwMode="auto">
          <a:xfrm>
            <a:off x="5398900"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Прямая соединительная линия 120"/>
          <p:cNvCxnSpPr/>
          <p:nvPr/>
        </p:nvCxnSpPr>
        <p:spPr bwMode="auto">
          <a:xfrm>
            <a:off x="5398900"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Прямая соединительная линия 121"/>
          <p:cNvCxnSpPr/>
          <p:nvPr/>
        </p:nvCxnSpPr>
        <p:spPr bwMode="auto">
          <a:xfrm>
            <a:off x="6942042"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Прямая соединительная линия 122"/>
          <p:cNvCxnSpPr/>
          <p:nvPr/>
        </p:nvCxnSpPr>
        <p:spPr bwMode="auto">
          <a:xfrm>
            <a:off x="6930547"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Прямая соединительная линия 123"/>
          <p:cNvCxnSpPr/>
          <p:nvPr/>
        </p:nvCxnSpPr>
        <p:spPr bwMode="auto">
          <a:xfrm>
            <a:off x="6930547"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Прямая соединительная линия 124"/>
          <p:cNvCxnSpPr/>
          <p:nvPr/>
        </p:nvCxnSpPr>
        <p:spPr bwMode="auto">
          <a:xfrm>
            <a:off x="6930547" y="4804694"/>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Прямая соединительная линия 129"/>
          <p:cNvCxnSpPr/>
          <p:nvPr/>
        </p:nvCxnSpPr>
        <p:spPr bwMode="auto">
          <a:xfrm>
            <a:off x="3953756"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Прямая соединительная линия 130"/>
          <p:cNvCxnSpPr/>
          <p:nvPr/>
        </p:nvCxnSpPr>
        <p:spPr bwMode="auto">
          <a:xfrm>
            <a:off x="3953670"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TextBox 131"/>
          <p:cNvSpPr txBox="1"/>
          <p:nvPr/>
        </p:nvSpPr>
        <p:spPr>
          <a:xfrm>
            <a:off x="2715787" y="3831431"/>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sp>
        <p:nvSpPr>
          <p:cNvPr id="133" name="TextBox 132"/>
          <p:cNvSpPr txBox="1"/>
          <p:nvPr/>
        </p:nvSpPr>
        <p:spPr>
          <a:xfrm>
            <a:off x="4076229" y="4581128"/>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cxnSp>
        <p:nvCxnSpPr>
          <p:cNvPr id="134" name="Прямая соединительная линия 133"/>
          <p:cNvCxnSpPr/>
          <p:nvPr/>
        </p:nvCxnSpPr>
        <p:spPr bwMode="auto">
          <a:xfrm>
            <a:off x="5394128" y="4804694"/>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Прямая соединительная линия 136"/>
          <p:cNvCxnSpPr/>
          <p:nvPr/>
        </p:nvCxnSpPr>
        <p:spPr>
          <a:xfrm flipH="1" flipV="1">
            <a:off x="1089759" y="2240697"/>
            <a:ext cx="0" cy="1296000"/>
          </a:xfrm>
          <a:prstGeom prst="line">
            <a:avLst/>
          </a:prstGeom>
          <a:ln w="254000" cmpd="tri"/>
        </p:spPr>
        <p:style>
          <a:lnRef idx="1">
            <a:schemeClr val="accent1"/>
          </a:lnRef>
          <a:fillRef idx="0">
            <a:schemeClr val="accent1"/>
          </a:fillRef>
          <a:effectRef idx="0">
            <a:schemeClr val="accent1"/>
          </a:effectRef>
          <a:fontRef idx="minor">
            <a:schemeClr val="tx1"/>
          </a:fontRef>
        </p:style>
      </p:cxnSp>
      <p:cxnSp>
        <p:nvCxnSpPr>
          <p:cNvPr id="138" name="Прямая соединительная линия 137"/>
          <p:cNvCxnSpPr/>
          <p:nvPr/>
        </p:nvCxnSpPr>
        <p:spPr bwMode="auto">
          <a:xfrm>
            <a:off x="961118"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Прямая соединительная линия 138"/>
          <p:cNvCxnSpPr/>
          <p:nvPr/>
        </p:nvCxnSpPr>
        <p:spPr bwMode="auto">
          <a:xfrm>
            <a:off x="970485"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TextBox 139"/>
          <p:cNvSpPr txBox="1"/>
          <p:nvPr/>
        </p:nvSpPr>
        <p:spPr>
          <a:xfrm>
            <a:off x="87488" y="2325302"/>
            <a:ext cx="896221" cy="646331"/>
          </a:xfrm>
          <a:prstGeom prst="rect">
            <a:avLst/>
          </a:prstGeom>
          <a:noFill/>
        </p:spPr>
        <p:txBody>
          <a:bodyPr wrap="square" rtlCol="0">
            <a:spAutoFit/>
          </a:bodyPr>
          <a:lstStyle/>
          <a:p>
            <a:pPr algn="r"/>
            <a:r>
              <a:rPr lang="ru-RU" sz="1200" dirty="0" smtClean="0"/>
              <a:t>Варианты бюджетирования</a:t>
            </a:r>
            <a:endParaRPr lang="ru-RU" sz="1200" dirty="0"/>
          </a:p>
        </p:txBody>
      </p:sp>
      <p:sp>
        <p:nvSpPr>
          <p:cNvPr id="141" name="TextBox 140"/>
          <p:cNvSpPr txBox="1"/>
          <p:nvPr/>
        </p:nvSpPr>
        <p:spPr>
          <a:xfrm>
            <a:off x="-36512" y="3140968"/>
            <a:ext cx="1008000" cy="468000"/>
          </a:xfrm>
          <a:prstGeom prst="rect">
            <a:avLst/>
          </a:prstGeom>
          <a:noFill/>
        </p:spPr>
        <p:txBody>
          <a:bodyPr wrap="square" rtlCol="0">
            <a:spAutoFit/>
          </a:bodyPr>
          <a:lstStyle/>
          <a:p>
            <a:pPr algn="r"/>
            <a:r>
              <a:rPr lang="ru-RU" sz="1200" dirty="0" smtClean="0"/>
              <a:t>Подготовка бюджетов</a:t>
            </a:r>
            <a:endParaRPr lang="ru-RU" sz="1200" dirty="0"/>
          </a:p>
        </p:txBody>
      </p:sp>
      <p:sp>
        <p:nvSpPr>
          <p:cNvPr id="142" name="Прямоугольник 141"/>
          <p:cNvSpPr/>
          <p:nvPr/>
        </p:nvSpPr>
        <p:spPr bwMode="auto">
          <a:xfrm>
            <a:off x="219990" y="5949280"/>
            <a:ext cx="1152128" cy="576064"/>
          </a:xfrm>
          <a:prstGeom prst="rect">
            <a:avLst/>
          </a:prstGeom>
          <a:solidFill>
            <a:srgbClr val="92D05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5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Бюджет подготовлен</a:t>
            </a:r>
          </a:p>
        </p:txBody>
      </p:sp>
      <p:cxnSp>
        <p:nvCxnSpPr>
          <p:cNvPr id="143" name="Прямая со стрелкой 142"/>
          <p:cNvCxnSpPr/>
          <p:nvPr/>
        </p:nvCxnSpPr>
        <p:spPr bwMode="auto">
          <a:xfrm>
            <a:off x="1089759" y="3715014"/>
            <a:ext cx="0" cy="2238687"/>
          </a:xfrm>
          <a:prstGeom prst="straightConnector1">
            <a:avLst/>
          </a:prstGeom>
          <a:solidFill>
            <a:srgbClr val="F9E383">
              <a:alpha val="50000"/>
            </a:srgbClr>
          </a:solidFill>
          <a:ln w="44450" cap="flat" cmpd="sng" algn="ctr">
            <a:solidFill>
              <a:srgbClr val="CC33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Прямая соединительная линия 65"/>
          <p:cNvCxnSpPr/>
          <p:nvPr/>
        </p:nvCxnSpPr>
        <p:spPr>
          <a:xfrm rot="5400000" flipH="1" flipV="1">
            <a:off x="7292584" y="3613300"/>
            <a:ext cx="2736000" cy="0"/>
          </a:xfrm>
          <a:prstGeom prst="line">
            <a:avLst/>
          </a:prstGeom>
          <a:ln w="254000" cmpd="tri"/>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381602" y="2451572"/>
            <a:ext cx="1188000" cy="461665"/>
          </a:xfrm>
          <a:prstGeom prst="rect">
            <a:avLst/>
          </a:prstGeom>
          <a:noFill/>
        </p:spPr>
        <p:txBody>
          <a:bodyPr wrap="square" rtlCol="0">
            <a:spAutoFit/>
          </a:bodyPr>
          <a:lstStyle/>
          <a:p>
            <a:pPr algn="r"/>
            <a:r>
              <a:rPr lang="ru-RU" sz="1200" dirty="0" smtClean="0"/>
              <a:t>Оперативная потребность</a:t>
            </a:r>
            <a:endParaRPr lang="ru-RU" sz="1200" dirty="0"/>
          </a:p>
        </p:txBody>
      </p:sp>
      <p:sp>
        <p:nvSpPr>
          <p:cNvPr id="77" name="TextBox 76"/>
          <p:cNvSpPr txBox="1"/>
          <p:nvPr/>
        </p:nvSpPr>
        <p:spPr>
          <a:xfrm>
            <a:off x="7372370" y="3155154"/>
            <a:ext cx="1188000" cy="461665"/>
          </a:xfrm>
          <a:prstGeom prst="rect">
            <a:avLst/>
          </a:prstGeom>
          <a:noFill/>
        </p:spPr>
        <p:txBody>
          <a:bodyPr wrap="square" rtlCol="0">
            <a:spAutoFit/>
          </a:bodyPr>
          <a:lstStyle/>
          <a:p>
            <a:pPr algn="r"/>
            <a:r>
              <a:rPr lang="ru-RU" sz="1200" dirty="0" smtClean="0"/>
              <a:t>Заказы поставщикам</a:t>
            </a:r>
            <a:endParaRPr lang="ru-RU" sz="1200" dirty="0"/>
          </a:p>
        </p:txBody>
      </p:sp>
      <p:sp>
        <p:nvSpPr>
          <p:cNvPr id="78" name="TextBox 77"/>
          <p:cNvSpPr txBox="1"/>
          <p:nvPr/>
        </p:nvSpPr>
        <p:spPr>
          <a:xfrm>
            <a:off x="7358082" y="3849390"/>
            <a:ext cx="1188000" cy="461665"/>
          </a:xfrm>
          <a:prstGeom prst="rect">
            <a:avLst/>
          </a:prstGeom>
          <a:noFill/>
        </p:spPr>
        <p:txBody>
          <a:bodyPr wrap="square" rtlCol="0">
            <a:spAutoFit/>
          </a:bodyPr>
          <a:lstStyle/>
          <a:p>
            <a:pPr algn="r"/>
            <a:r>
              <a:rPr lang="ru-RU" sz="1200" dirty="0"/>
              <a:t>Поступления / Возвраты</a:t>
            </a:r>
          </a:p>
        </p:txBody>
      </p:sp>
      <p:cxnSp>
        <p:nvCxnSpPr>
          <p:cNvPr id="79" name="Прямая соединительная линия 78"/>
          <p:cNvCxnSpPr/>
          <p:nvPr/>
        </p:nvCxnSpPr>
        <p:spPr bwMode="auto">
          <a:xfrm>
            <a:off x="8536822" y="2656830"/>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Прямая соединительная линия 79"/>
          <p:cNvCxnSpPr/>
          <p:nvPr/>
        </p:nvCxnSpPr>
        <p:spPr bwMode="auto">
          <a:xfrm>
            <a:off x="8536822" y="3372222"/>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Прямая соединительная линия 80"/>
          <p:cNvCxnSpPr/>
          <p:nvPr/>
        </p:nvCxnSpPr>
        <p:spPr bwMode="auto">
          <a:xfrm>
            <a:off x="8536822" y="4066481"/>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Прямая соединительная линия 84"/>
          <p:cNvCxnSpPr/>
          <p:nvPr/>
        </p:nvCxnSpPr>
        <p:spPr bwMode="auto">
          <a:xfrm>
            <a:off x="8536822" y="4804694"/>
            <a:ext cx="247526" cy="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TextBox 86"/>
          <p:cNvSpPr txBox="1"/>
          <p:nvPr/>
        </p:nvSpPr>
        <p:spPr>
          <a:xfrm>
            <a:off x="7234027" y="4580246"/>
            <a:ext cx="1298769" cy="461665"/>
          </a:xfrm>
          <a:prstGeom prst="rect">
            <a:avLst/>
          </a:prstGeom>
          <a:noFill/>
        </p:spPr>
        <p:txBody>
          <a:bodyPr wrap="square" rtlCol="0">
            <a:spAutoFit/>
          </a:bodyPr>
          <a:lstStyle/>
          <a:p>
            <a:pPr algn="r"/>
            <a:r>
              <a:rPr lang="ru-RU" sz="1200" dirty="0" smtClean="0"/>
              <a:t>Публикация на ЕИС</a:t>
            </a:r>
            <a:r>
              <a:rPr lang="en-US" sz="1200" dirty="0" smtClean="0"/>
              <a:t> (223</a:t>
            </a:r>
            <a:r>
              <a:rPr lang="ru-RU" sz="1000" dirty="0" smtClean="0"/>
              <a:t>ФЗ</a:t>
            </a:r>
            <a:r>
              <a:rPr lang="ru-RU" sz="1200" dirty="0" smtClean="0"/>
              <a:t>)</a:t>
            </a:r>
            <a:endParaRPr lang="ru-RU" sz="1200" dirty="0"/>
          </a:p>
        </p:txBody>
      </p:sp>
    </p:spTree>
    <p:extLst>
      <p:ext uri="{BB962C8B-B14F-4D97-AF65-F5344CB8AC3E}">
        <p14:creationId xmlns:p14="http://schemas.microsoft.com/office/powerpoint/2010/main" val="279866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44444E-6 -3.7037E-7 L 0.16423 -0.00116 " pathEditMode="relative" rAng="0" ptsTypes="AA">
                                      <p:cBhvr>
                                        <p:cTn id="6" dur="1000" fill="hold"/>
                                        <p:tgtEl>
                                          <p:spTgt spid="14"/>
                                        </p:tgtEl>
                                        <p:attrNameLst>
                                          <p:attrName>ppt_x</p:attrName>
                                          <p:attrName>ppt_y</p:attrName>
                                        </p:attrNameLst>
                                      </p:cBhvr>
                                      <p:rCtr x="8212" y="-69"/>
                                    </p:animMotion>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22" presetClass="entr" presetSubtype="1" fill="hold" nodeType="withEffect">
                                  <p:stCondLst>
                                    <p:cond delay="0"/>
                                  </p:stCondLst>
                                  <p:childTnLst>
                                    <p:set>
                                      <p:cBhvr>
                                        <p:cTn id="10" dur="1" fill="hold">
                                          <p:stCondLst>
                                            <p:cond delay="0"/>
                                          </p:stCondLst>
                                        </p:cTn>
                                        <p:tgtEl>
                                          <p:spTgt spid="143"/>
                                        </p:tgtEl>
                                        <p:attrNameLst>
                                          <p:attrName>style.visibility</p:attrName>
                                        </p:attrNameLst>
                                      </p:cBhvr>
                                      <p:to>
                                        <p:strVal val="visible"/>
                                      </p:to>
                                    </p:set>
                                    <p:animEffect transition="in" filter="wipe(up)">
                                      <p:cBhvr>
                                        <p:cTn id="11" dur="500"/>
                                        <p:tgtEl>
                                          <p:spTgt spid="14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42"/>
                                        </p:tgtEl>
                                        <p:attrNameLst>
                                          <p:attrName>style.visibility</p:attrName>
                                        </p:attrNameLst>
                                      </p:cBhvr>
                                      <p:to>
                                        <p:strVal val="visible"/>
                                      </p:to>
                                    </p:set>
                                    <p:animEffect transition="in" filter="wipe(up)">
                                      <p:cBhvr>
                                        <p:cTn id="14"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Прямоугольник 8"/>
          <p:cNvSpPr/>
          <p:nvPr/>
        </p:nvSpPr>
        <p:spPr bwMode="auto">
          <a:xfrm>
            <a:off x="304070" y="332656"/>
            <a:ext cx="1322001" cy="555044"/>
          </a:xfrm>
          <a:prstGeom prst="rect">
            <a:avLst/>
          </a:prstGeom>
          <a:solidFill>
            <a:srgbClr val="00B0F0">
              <a:alpha val="50000"/>
            </a:srgb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94" name="Блок-схема: ссылка на другую страницу 93"/>
          <p:cNvSpPr/>
          <p:nvPr/>
        </p:nvSpPr>
        <p:spPr bwMode="auto">
          <a:xfrm rot="16200000">
            <a:off x="7615934" y="-46981"/>
            <a:ext cx="566685" cy="1368000"/>
          </a:xfrm>
          <a:prstGeom prst="flowChartOffpageConnector">
            <a:avLst/>
          </a:prstGeom>
          <a:solidFill>
            <a:srgbClr val="00B0F0">
              <a:alpha val="50000"/>
            </a:srgbClr>
          </a:solidFill>
          <a:ln w="444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p:txBody>
      </p:sp>
      <p:cxnSp>
        <p:nvCxnSpPr>
          <p:cNvPr id="36" name="Прямая соединительная линия 35"/>
          <p:cNvCxnSpPr/>
          <p:nvPr/>
        </p:nvCxnSpPr>
        <p:spPr>
          <a:xfrm flipH="1" flipV="1">
            <a:off x="1763688" y="497520"/>
            <a:ext cx="5328593" cy="25724"/>
          </a:xfrm>
          <a:prstGeom prst="straightConnector1">
            <a:avLst/>
          </a:prstGeom>
          <a:ln w="254000" cmpd="tri"/>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11"/>
          </p:nvPr>
        </p:nvSpPr>
        <p:spPr/>
        <p:txBody>
          <a:bodyPr/>
          <a:lstStyle/>
          <a:p>
            <a:pPr>
              <a:defRPr/>
            </a:pPr>
            <a:fld id="{5007AF4B-D67C-4129-86EF-FE2A65D9E95E}" type="slidenum">
              <a:rPr lang="ru-RU" altLang="ru-RU" smtClean="0"/>
              <a:pPr>
                <a:defRPr/>
              </a:pPr>
              <a:t>9</a:t>
            </a:fld>
            <a:endParaRPr lang="ru-RU" altLang="ru-RU" dirty="0"/>
          </a:p>
        </p:txBody>
      </p:sp>
      <p:sp>
        <p:nvSpPr>
          <p:cNvPr id="68" name="TextBox 67"/>
          <p:cNvSpPr txBox="1"/>
          <p:nvPr/>
        </p:nvSpPr>
        <p:spPr>
          <a:xfrm>
            <a:off x="1835696" y="611919"/>
            <a:ext cx="1322001" cy="461665"/>
          </a:xfrm>
          <a:prstGeom prst="rect">
            <a:avLst/>
          </a:prstGeom>
          <a:noFill/>
        </p:spPr>
        <p:txBody>
          <a:bodyPr wrap="square" rtlCol="0">
            <a:spAutoFit/>
          </a:bodyPr>
          <a:lstStyle/>
          <a:p>
            <a:pPr algn="ctr"/>
            <a:r>
              <a:rPr lang="ru-RU"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Сбор потребности</a:t>
            </a:r>
            <a:endPar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p:cNvSpPr txBox="1"/>
          <p:nvPr/>
        </p:nvSpPr>
        <p:spPr>
          <a:xfrm>
            <a:off x="3635895" y="611919"/>
            <a:ext cx="1368000" cy="646331"/>
          </a:xfrm>
          <a:prstGeom prst="rect">
            <a:avLst/>
          </a:prstGeom>
          <a:noFill/>
        </p:spPr>
        <p:txBody>
          <a:bodyPr wrap="square" rtlCol="0">
            <a:spAutoFit/>
          </a:bodyPr>
          <a:lstStyle>
            <a:defPPr>
              <a:defRPr lang="ru-RU"/>
            </a:defPPr>
            <a:lvl1pPr algn="r">
              <a:defRPr sz="1200"/>
            </a:lvl1pPr>
          </a:lstStyle>
          <a:p>
            <a:pPr algn="ctr"/>
            <a:r>
              <a:rPr lang="ru-RU"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Консолидация потребности</a:t>
            </a:r>
          </a:p>
        </p:txBody>
      </p:sp>
      <p:sp>
        <p:nvSpPr>
          <p:cNvPr id="73" name="TextBox 72"/>
          <p:cNvSpPr txBox="1"/>
          <p:nvPr/>
        </p:nvSpPr>
        <p:spPr>
          <a:xfrm>
            <a:off x="5462221" y="611919"/>
            <a:ext cx="1775589" cy="646331"/>
          </a:xfrm>
          <a:prstGeom prst="rect">
            <a:avLst/>
          </a:prstGeom>
          <a:noFill/>
        </p:spPr>
        <p:txBody>
          <a:bodyPr wrap="square" rtlCol="0">
            <a:spAutoFit/>
          </a:bodyPr>
          <a:lstStyle/>
          <a:p>
            <a:pPr algn="ctr"/>
            <a:r>
              <a:rPr lang="ru-RU"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Источники покрытия потребности</a:t>
            </a:r>
          </a:p>
        </p:txBody>
      </p:sp>
      <p:pic>
        <p:nvPicPr>
          <p:cNvPr id="83" name="Рисунок 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471023"/>
            <a:ext cx="8280000" cy="3830747"/>
          </a:xfrm>
          <a:prstGeom prst="rect">
            <a:avLst/>
          </a:prstGeom>
          <a:effectLst>
            <a:outerShdw blurRad="254000" dist="50800" dir="5400000" algn="ctr" rotWithShape="0">
              <a:srgbClr val="000000">
                <a:alpha val="43137"/>
              </a:srgbClr>
            </a:outerShdw>
          </a:effectLst>
        </p:spPr>
      </p:pic>
      <p:pic>
        <p:nvPicPr>
          <p:cNvPr id="89" name="Рисунок 88"/>
          <p:cNvPicPr>
            <a:picLocks noChangeAspect="1"/>
          </p:cNvPicPr>
          <p:nvPr/>
        </p:nvPicPr>
        <p:blipFill rotWithShape="1">
          <a:blip r:embed="rId4">
            <a:extLst>
              <a:ext uri="{28A0092B-C50C-407E-A947-70E740481C1C}">
                <a14:useLocalDpi xmlns:a14="http://schemas.microsoft.com/office/drawing/2010/main" val="0"/>
              </a:ext>
            </a:extLst>
          </a:blip>
          <a:srcRect b="15363"/>
          <a:stretch/>
        </p:blipFill>
        <p:spPr>
          <a:xfrm>
            <a:off x="251520" y="1412776"/>
            <a:ext cx="8491305" cy="4760183"/>
          </a:xfrm>
          <a:prstGeom prst="rect">
            <a:avLst/>
          </a:prstGeom>
          <a:effectLst>
            <a:outerShdw blurRad="254000" dist="50800" dir="5400000" algn="ctr" rotWithShape="0">
              <a:srgbClr val="000000">
                <a:alpha val="43137"/>
              </a:srgbClr>
            </a:outerShdw>
          </a:effectLst>
        </p:spPr>
      </p:pic>
      <p:pic>
        <p:nvPicPr>
          <p:cNvPr id="90" name="Рисунок 8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8899" y="2098206"/>
            <a:ext cx="5054398" cy="2408238"/>
          </a:xfrm>
          <a:prstGeom prst="rect">
            <a:avLst/>
          </a:prstGeom>
        </p:spPr>
      </p:pic>
      <p:sp>
        <p:nvSpPr>
          <p:cNvPr id="88" name="Прямоугольник 87"/>
          <p:cNvSpPr/>
          <p:nvPr/>
        </p:nvSpPr>
        <p:spPr bwMode="auto">
          <a:xfrm>
            <a:off x="2927951" y="5517232"/>
            <a:ext cx="2267744" cy="1044000"/>
          </a:xfrm>
          <a:prstGeom prst="rect">
            <a:avLst/>
          </a:prstGeom>
          <a:solidFill>
            <a:srgbClr val="F9E383"/>
          </a:solidFill>
          <a:ln w="444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10000"/>
              </a:lnSpc>
              <a:spcBef>
                <a:spcPts val="0"/>
              </a:spcBef>
              <a:spcAft>
                <a:spcPct val="0"/>
              </a:spcAft>
              <a:buClrTx/>
              <a:buSzTx/>
              <a:buFontTx/>
              <a:buAutoNum type="arabicPeriod"/>
              <a:tabLst/>
            </a:pPr>
            <a:r>
              <a:rPr lang="ru-RU" sz="1100" dirty="0" smtClean="0"/>
              <a:t>Ввод потребности по статье</a:t>
            </a:r>
            <a:endParaRPr lang="en-US" sz="1100" dirty="0" smtClean="0"/>
          </a:p>
          <a:p>
            <a:pPr marL="228600" marR="0" indent="-228600" algn="l" defTabSz="914400" rtl="0" eaLnBrk="0" fontAlgn="base" latinLnBrk="0" hangingPunct="0">
              <a:lnSpc>
                <a:spcPct val="110000"/>
              </a:lnSpc>
              <a:spcBef>
                <a:spcPts val="0"/>
              </a:spcBef>
              <a:spcAft>
                <a:spcPct val="0"/>
              </a:spcAft>
              <a:buClrTx/>
              <a:buSzTx/>
              <a:buFontTx/>
              <a:buAutoNum type="arabicPeriod"/>
              <a:tabLst/>
            </a:pPr>
            <a:r>
              <a:rPr lang="ru-RU" sz="1100" dirty="0" smtClean="0"/>
              <a:t>Товарные категории</a:t>
            </a:r>
          </a:p>
          <a:p>
            <a:pPr marL="228600" marR="0" indent="-228600" algn="l" defTabSz="914400" rtl="0" eaLnBrk="0" fontAlgn="base" latinLnBrk="0" hangingPunct="0">
              <a:lnSpc>
                <a:spcPct val="110000"/>
              </a:lnSpc>
              <a:spcBef>
                <a:spcPts val="0"/>
              </a:spcBef>
              <a:spcAft>
                <a:spcPct val="0"/>
              </a:spcAft>
              <a:buClrTx/>
              <a:buSzTx/>
              <a:buFontTx/>
              <a:buAutoNum type="arabicPeriod"/>
              <a:tabLst/>
            </a:pPr>
            <a:r>
              <a:rPr lang="ru-RU" sz="1100" dirty="0" smtClean="0"/>
              <a:t>Плановые цены</a:t>
            </a:r>
          </a:p>
          <a:p>
            <a:pPr marL="228600" marR="0" indent="-228600" algn="l" defTabSz="914400" rtl="0" eaLnBrk="0" fontAlgn="base" latinLnBrk="0" hangingPunct="0">
              <a:lnSpc>
                <a:spcPct val="110000"/>
              </a:lnSpc>
              <a:spcBef>
                <a:spcPts val="0"/>
              </a:spcBef>
              <a:spcAft>
                <a:spcPct val="0"/>
              </a:spcAft>
              <a:buClrTx/>
              <a:buSzTx/>
              <a:buFontTx/>
              <a:buAutoNum type="arabicPeriod"/>
              <a:tabLst/>
            </a:pPr>
            <a:r>
              <a:rPr lang="ru-RU" sz="1100" dirty="0" smtClean="0"/>
              <a:t>Контроль лимитов</a:t>
            </a:r>
          </a:p>
          <a:p>
            <a:pPr marL="228600" marR="0" indent="-228600" algn="l" defTabSz="914400" rtl="0" eaLnBrk="0" fontAlgn="base" latinLnBrk="0" hangingPunct="0">
              <a:lnSpc>
                <a:spcPct val="110000"/>
              </a:lnSpc>
              <a:spcBef>
                <a:spcPts val="0"/>
              </a:spcBef>
              <a:spcAft>
                <a:spcPct val="0"/>
              </a:spcAft>
              <a:buClrTx/>
              <a:buSzTx/>
              <a:buFontTx/>
              <a:buAutoNum type="arabicPeriod"/>
              <a:tabLst/>
            </a:pPr>
            <a:r>
              <a:rPr lang="ru-RU" sz="1100" dirty="0" smtClean="0"/>
              <a:t>Корректировка потребности</a:t>
            </a:r>
          </a:p>
        </p:txBody>
      </p:sp>
      <p:sp>
        <p:nvSpPr>
          <p:cNvPr id="92" name="Прямоугольник 91"/>
          <p:cNvSpPr/>
          <p:nvPr/>
        </p:nvSpPr>
        <p:spPr bwMode="auto">
          <a:xfrm>
            <a:off x="1945039" y="2994276"/>
            <a:ext cx="648072" cy="235662"/>
          </a:xfrm>
          <a:prstGeom prst="rect">
            <a:avLst/>
          </a:prstGeom>
          <a:noFill/>
          <a:ln w="44450" cap="flat" cmpd="sng" algn="ctr">
            <a:solidFill>
              <a:srgbClr val="CC33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pic>
        <p:nvPicPr>
          <p:cNvPr id="91" name="Рисунок 9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19340">
            <a:off x="2349740" y="3086269"/>
            <a:ext cx="2873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TextBox 92"/>
          <p:cNvSpPr txBox="1"/>
          <p:nvPr/>
        </p:nvSpPr>
        <p:spPr>
          <a:xfrm>
            <a:off x="7138431" y="364480"/>
            <a:ext cx="1322001" cy="523220"/>
          </a:xfrm>
          <a:prstGeom prst="rect">
            <a:avLst/>
          </a:prstGeom>
          <a:noFill/>
        </p:spPr>
        <p:txBody>
          <a:bodyPr wrap="square" rtlCol="0">
            <a:spAutoFit/>
          </a:bodyPr>
          <a:lstStyle/>
          <a:p>
            <a:pPr algn="ctr"/>
            <a:r>
              <a:rPr lang="ru-RU" sz="1400" b="1" dirty="0" smtClean="0">
                <a:solidFill>
                  <a:schemeClr val="bg1"/>
                </a:solidFill>
              </a:rPr>
              <a:t>План закупок</a:t>
            </a:r>
            <a:endParaRPr lang="ru-RU" sz="1400" b="1" dirty="0">
              <a:solidFill>
                <a:schemeClr val="bg1"/>
              </a:solidFill>
            </a:endParaRPr>
          </a:p>
        </p:txBody>
      </p:sp>
      <p:cxnSp>
        <p:nvCxnSpPr>
          <p:cNvPr id="96" name="Прямая соединительная линия 95"/>
          <p:cNvCxnSpPr/>
          <p:nvPr/>
        </p:nvCxnSpPr>
        <p:spPr bwMode="auto">
          <a:xfrm>
            <a:off x="7812360" y="908720"/>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Рисунок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1335862"/>
            <a:ext cx="8640000" cy="5245930"/>
          </a:xfrm>
          <a:prstGeom prst="rect">
            <a:avLst/>
          </a:prstGeom>
          <a:effectLst>
            <a:outerShdw blurRad="254000" dist="50800" dir="5400000" algn="ctr" rotWithShape="0">
              <a:srgbClr val="000000">
                <a:alpha val="43137"/>
              </a:srgbClr>
            </a:outerShdw>
          </a:effectLst>
        </p:spPr>
      </p:pic>
      <p:pic>
        <p:nvPicPr>
          <p:cNvPr id="3" name="Рисунок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836278"/>
            <a:ext cx="9144000" cy="4048699"/>
          </a:xfrm>
          <a:prstGeom prst="rect">
            <a:avLst/>
          </a:prstGeom>
          <a:effectLst>
            <a:outerShdw blurRad="254000" dist="50800" dir="5400000" algn="ctr" rotWithShape="0">
              <a:srgbClr val="000000">
                <a:alpha val="43137"/>
              </a:srgbClr>
            </a:outerShdw>
          </a:effectLst>
        </p:spPr>
      </p:pic>
      <p:cxnSp>
        <p:nvCxnSpPr>
          <p:cNvPr id="7" name="Прямая соединительная линия 6"/>
          <p:cNvCxnSpPr/>
          <p:nvPr/>
        </p:nvCxnSpPr>
        <p:spPr bwMode="auto">
          <a:xfrm>
            <a:off x="2483768" y="37310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Прямая соединительная линия 22"/>
          <p:cNvCxnSpPr/>
          <p:nvPr/>
        </p:nvCxnSpPr>
        <p:spPr bwMode="auto">
          <a:xfrm>
            <a:off x="4355976" y="38361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Прямая соединительная линия 23"/>
          <p:cNvCxnSpPr/>
          <p:nvPr/>
        </p:nvCxnSpPr>
        <p:spPr bwMode="auto">
          <a:xfrm>
            <a:off x="6372200" y="394122"/>
            <a:ext cx="0" cy="252000"/>
          </a:xfrm>
          <a:prstGeom prst="line">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9" name="Рисунок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9062" y="159632"/>
            <a:ext cx="675775" cy="675775"/>
          </a:xfrm>
          <a:prstGeom prst="rect">
            <a:avLst/>
          </a:prstGeom>
        </p:spPr>
      </p:pic>
      <p:sp>
        <p:nvSpPr>
          <p:cNvPr id="25" name="Прямоугольник 24"/>
          <p:cNvSpPr/>
          <p:nvPr/>
        </p:nvSpPr>
        <p:spPr bwMode="auto">
          <a:xfrm>
            <a:off x="4733108" y="2908152"/>
            <a:ext cx="4394432" cy="2952000"/>
          </a:xfrm>
          <a:prstGeom prst="rect">
            <a:avLst/>
          </a:prstGeom>
          <a:noFill/>
          <a:ln w="4445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26" name="Прямоугольник 25"/>
          <p:cNvSpPr/>
          <p:nvPr/>
        </p:nvSpPr>
        <p:spPr bwMode="auto">
          <a:xfrm>
            <a:off x="274414" y="2907011"/>
            <a:ext cx="4464000" cy="2952000"/>
          </a:xfrm>
          <a:prstGeom prst="rect">
            <a:avLst/>
          </a:prstGeom>
          <a:noFill/>
          <a:ln w="4445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293560" y="332656"/>
            <a:ext cx="1332000" cy="523220"/>
          </a:xfrm>
          <a:prstGeom prst="rect">
            <a:avLst/>
          </a:prstGeom>
          <a:noFill/>
        </p:spPr>
        <p:txBody>
          <a:bodyPr wrap="square" rtlCol="0">
            <a:spAutoFit/>
          </a:bodyPr>
          <a:lstStyle/>
          <a:p>
            <a:pPr algn="ctr"/>
            <a:r>
              <a:rPr lang="ru-RU" sz="1400" b="1" dirty="0" smtClean="0">
                <a:solidFill>
                  <a:schemeClr val="bg1"/>
                </a:solidFill>
              </a:rPr>
              <a:t>План потребности</a:t>
            </a:r>
            <a:endParaRPr lang="ru-RU" sz="1400" b="1" dirty="0">
              <a:solidFill>
                <a:schemeClr val="bg1"/>
              </a:solidFill>
            </a:endParaRPr>
          </a:p>
        </p:txBody>
      </p:sp>
      <p:cxnSp>
        <p:nvCxnSpPr>
          <p:cNvPr id="31" name="Прямая соединительная линия 30"/>
          <p:cNvCxnSpPr/>
          <p:nvPr/>
        </p:nvCxnSpPr>
        <p:spPr bwMode="auto">
          <a:xfrm>
            <a:off x="899592" y="913222"/>
            <a:ext cx="0" cy="252000"/>
          </a:xfrm>
          <a:prstGeom prst="line">
            <a:avLst/>
          </a:prstGeom>
          <a:solidFill>
            <a:srgbClr val="F9E383">
              <a:alpha val="50000"/>
            </a:srgbClr>
          </a:solidFill>
          <a:ln w="444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7593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61111E-6 -3.7037E-6 L 0.26528 -3.7037E-6 " pathEditMode="relative" rAng="0" ptsTypes="AA">
                                      <p:cBhvr>
                                        <p:cTn id="6" dur="1000" fill="hold"/>
                                        <p:tgtEl>
                                          <p:spTgt spid="29"/>
                                        </p:tgtEl>
                                        <p:attrNameLst>
                                          <p:attrName>ppt_x</p:attrName>
                                          <p:attrName>ppt_y</p:attrName>
                                        </p:attrNameLst>
                                      </p:cBhvr>
                                      <p:rCtr x="13264" y="0"/>
                                    </p:animMotion>
                                  </p:childTnLst>
                                </p:cTn>
                              </p:par>
                              <p:par>
                                <p:cTn id="7" presetID="22" presetClass="entr" presetSubtype="1" fill="hold" nodeType="withEffect">
                                  <p:stCondLst>
                                    <p:cond delay="0"/>
                                  </p:stCondLst>
                                  <p:childTnLst>
                                    <p:set>
                                      <p:cBhvr>
                                        <p:cTn id="8" dur="1" fill="hold">
                                          <p:stCondLst>
                                            <p:cond delay="0"/>
                                          </p:stCondLst>
                                        </p:cTn>
                                        <p:tgtEl>
                                          <p:spTgt spid="83"/>
                                        </p:tgtEl>
                                        <p:attrNameLst>
                                          <p:attrName>style.visibility</p:attrName>
                                        </p:attrNameLst>
                                      </p:cBhvr>
                                      <p:to>
                                        <p:strVal val="visible"/>
                                      </p:to>
                                    </p:set>
                                    <p:animEffect transition="in" filter="wipe(up)">
                                      <p:cBhvr>
                                        <p:cTn id="9" dur="500"/>
                                        <p:tgtEl>
                                          <p:spTgt spid="83"/>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up)">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26528 -3.7037E-6 L 0.46997 -3.7037E-6 " pathEditMode="relative" rAng="0" ptsTypes="AA">
                                      <p:cBhvr>
                                        <p:cTn id="16" dur="1000" fill="hold"/>
                                        <p:tgtEl>
                                          <p:spTgt spid="29"/>
                                        </p:tgtEl>
                                        <p:attrNameLst>
                                          <p:attrName>ppt_x</p:attrName>
                                          <p:attrName>ppt_y</p:attrName>
                                        </p:attrNameLst>
                                      </p:cBhvr>
                                      <p:rCtr x="10226" y="0"/>
                                    </p:animMotion>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up)">
                                      <p:cBhvr>
                                        <p:cTn id="20" dur="500"/>
                                        <p:tgtEl>
                                          <p:spTgt spid="89"/>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8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childTnLst>
                                </p:cTn>
                              </p:par>
                            </p:childTnLst>
                          </p:cTn>
                        </p:par>
                        <p:par>
                          <p:cTn id="30" fill="hold">
                            <p:stCondLst>
                              <p:cond delay="0"/>
                            </p:stCondLst>
                            <p:childTnLst>
                              <p:par>
                                <p:cTn id="31" presetID="22" presetClass="entr" presetSubtype="8" fill="hold" nodeType="after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wipe(left)">
                                      <p:cBhvr>
                                        <p:cTn id="33" dur="500"/>
                                        <p:tgtEl>
                                          <p:spTgt spid="9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0.46997 -3.7037E-6 L 0.69046 0.00394 " pathEditMode="relative" rAng="0" ptsTypes="AA">
                                      <p:cBhvr>
                                        <p:cTn id="37" dur="1000" fill="hold"/>
                                        <p:tgtEl>
                                          <p:spTgt spid="29"/>
                                        </p:tgtEl>
                                        <p:attrNameLst>
                                          <p:attrName>ppt_x</p:attrName>
                                          <p:attrName>ppt_y</p:attrName>
                                        </p:attrNameLst>
                                      </p:cBhvr>
                                      <p:rCtr x="11024" y="185"/>
                                    </p:animMotion>
                                  </p:childTnLst>
                                </p:cTn>
                              </p:par>
                            </p:childTnLst>
                          </p:cTn>
                        </p:par>
                        <p:par>
                          <p:cTn id="38" fill="hold">
                            <p:stCondLst>
                              <p:cond delay="1000"/>
                            </p:stCondLst>
                            <p:childTnLst>
                              <p:par>
                                <p:cTn id="39" presetID="22" presetClass="entr" presetSubtype="1"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up)">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up)">
                                      <p:cBhvr>
                                        <p:cTn id="46" dur="500"/>
                                        <p:tgtEl>
                                          <p:spTgt spid="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8" grpId="1" animBg="1"/>
      <p:bldP spid="92" grpId="0" animBg="1"/>
      <p:bldP spid="25" grpId="0" animBg="1"/>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8|60.5|42.1"/>
</p:tagLst>
</file>

<file path=ppt/tags/tag2.xml><?xml version="1.0" encoding="utf-8"?>
<p:tagLst xmlns:a="http://schemas.openxmlformats.org/drawingml/2006/main" xmlns:r="http://schemas.openxmlformats.org/officeDocument/2006/relationships" xmlns:p="http://schemas.openxmlformats.org/presentationml/2006/main">
  <p:tag name="TIMING" val="|22.5|4|22.6"/>
</p:tagLst>
</file>

<file path=ppt/tags/tag3.xml><?xml version="1.0" encoding="utf-8"?>
<p:tagLst xmlns:a="http://schemas.openxmlformats.org/drawingml/2006/main" xmlns:r="http://schemas.openxmlformats.org/officeDocument/2006/relationships" xmlns:p="http://schemas.openxmlformats.org/presentationml/2006/main">
  <p:tag name="TIMING" val="|4.4|7.9|7.7|7"/>
</p:tagLst>
</file>

<file path=ppt/theme/theme1.xml><?xml version="1.0" encoding="utf-8"?>
<a:theme xmlns:a="http://schemas.openxmlformats.org/drawingml/2006/main" name="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129804</TotalTime>
  <Words>4231</Words>
  <Application>Microsoft Office PowerPoint</Application>
  <PresentationFormat>Экран (4:3)</PresentationFormat>
  <Paragraphs>613</Paragraphs>
  <Slides>26</Slides>
  <Notes>25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3</vt:i4>
      </vt:variant>
      <vt:variant>
        <vt:lpstr>Заголовки слайдов</vt:lpstr>
      </vt:variant>
      <vt:variant>
        <vt:i4>26</vt:i4>
      </vt:variant>
    </vt:vector>
  </HeadingPairs>
  <TitlesOfParts>
    <vt:vector size="33" baseType="lpstr">
      <vt:lpstr>Arial</vt:lpstr>
      <vt:lpstr>Tahoma</vt:lpstr>
      <vt:lpstr>Times New Roman</vt:lpstr>
      <vt:lpstr>Wingdings</vt:lpstr>
      <vt:lpstr>1409_Шаблон</vt:lpstr>
      <vt:lpstr>1_1409_Шаблон</vt:lpstr>
      <vt:lpstr>2_1409_Шаблон</vt:lpstr>
      <vt:lpstr>Презентация PowerPoint</vt:lpstr>
      <vt:lpstr>Закупки ERP и УХ. Синергия совместного использования</vt:lpstr>
      <vt:lpstr>Варианты использования подсистемы закупок в УХ</vt:lpstr>
      <vt:lpstr>Функциональная архитектура подсистемы</vt:lpstr>
      <vt:lpstr>Карта процесса</vt:lpstr>
      <vt:lpstr>Варианты бюджетирования закупок</vt:lpstr>
      <vt:lpstr>Варианты подготовки бюджета закупок</vt:lpstr>
      <vt:lpstr>Карта процесса. План потребности</vt:lpstr>
      <vt:lpstr>Презентация PowerPoint</vt:lpstr>
      <vt:lpstr>Карта процесса. План закупок</vt:lpstr>
      <vt:lpstr>Презентация PowerPoint</vt:lpstr>
      <vt:lpstr>Презентация PowerPoint</vt:lpstr>
      <vt:lpstr>Презентация PowerPoint</vt:lpstr>
      <vt:lpstr>Презентация PowerPoint</vt:lpstr>
      <vt:lpstr>Карта процесса. Подготовка закупочной процедуры</vt:lpstr>
      <vt:lpstr>Презентация PowerPoint</vt:lpstr>
      <vt:lpstr>Презентация PowerPoint</vt:lpstr>
      <vt:lpstr>Презентация PowerPoint</vt:lpstr>
      <vt:lpstr>Карта процесса. Проведение закупочной процедуры</vt:lpstr>
      <vt:lpstr>Презентация PowerPoint</vt:lpstr>
      <vt:lpstr>Презентация PowerPoint</vt:lpstr>
      <vt:lpstr>Карта процесса. Исполнение потребности</vt:lpstr>
      <vt:lpstr>Презентация PowerPoint</vt:lpstr>
      <vt:lpstr>Презентация PowerPoint</vt:lpstr>
      <vt:lpstr>Анализ удовлетворения потребности</vt:lpstr>
      <vt:lpstr>Спасибо за внимание!</vt:lpstr>
    </vt:vector>
  </TitlesOfParts>
  <Company>1C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Наименование доклада</dc:title>
  <dc:creator>admin</dc:creator>
  <cp:lastModifiedBy>Попов Леонид Леонидович</cp:lastModifiedBy>
  <cp:revision>2393</cp:revision>
  <cp:lastPrinted>2018-02-27T09:02:51Z</cp:lastPrinted>
  <dcterms:created xsi:type="dcterms:W3CDTF">2014-08-20T11:28:12Z</dcterms:created>
  <dcterms:modified xsi:type="dcterms:W3CDTF">2018-04-02T13:08:48Z</dcterms:modified>
</cp:coreProperties>
</file>